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65" r:id="rId4"/>
    <p:sldId id="266" r:id="rId5"/>
    <p:sldId id="258" r:id="rId6"/>
    <p:sldId id="267" r:id="rId7"/>
    <p:sldId id="259" r:id="rId8"/>
    <p:sldId id="260" r:id="rId9"/>
    <p:sldId id="268" r:id="rId10"/>
    <p:sldId id="261" r:id="rId11"/>
    <p:sldId id="269" r:id="rId12"/>
    <p:sldId id="271" r:id="rId13"/>
    <p:sldId id="270" r:id="rId14"/>
    <p:sldId id="272" r:id="rId15"/>
    <p:sldId id="273" r:id="rId16"/>
    <p:sldId id="279" r:id="rId17"/>
    <p:sldId id="280" r:id="rId18"/>
    <p:sldId id="281" r:id="rId19"/>
    <p:sldId id="28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33"/>
    <p:restoredTop sz="94719"/>
  </p:normalViewPr>
  <p:slideViewPr>
    <p:cSldViewPr snapToGrid="0">
      <p:cViewPr varScale="1">
        <p:scale>
          <a:sx n="148" d="100"/>
          <a:sy n="148" d="100"/>
        </p:scale>
        <p:origin x="6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C87B0A-5167-834D-92C8-979646E54673}" type="datetimeFigureOut">
              <a:rPr lang="en-GB" smtClean="0"/>
              <a:t>10/06/2024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913658-5164-1E4D-B3D6-D08C6D3A4B83}" type="slidenum">
              <a:rPr lang="en-GB" smtClean="0"/>
              <a:t>‹#›</a:t>
            </a:fld>
            <a:endParaRPr lang="en-GB"/>
          </a:p>
        </p:txBody>
      </p:sp>
    </p:spTree>
    <p:extLst>
      <p:ext uri="{BB962C8B-B14F-4D97-AF65-F5344CB8AC3E}">
        <p14:creationId xmlns:p14="http://schemas.microsoft.com/office/powerpoint/2010/main" val="1054127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A913658-5164-1E4D-B3D6-D08C6D3A4B83}" type="slidenum">
              <a:rPr lang="en-GB" smtClean="0"/>
              <a:t>19</a:t>
            </a:fld>
            <a:endParaRPr lang="en-GB"/>
          </a:p>
        </p:txBody>
      </p:sp>
    </p:spTree>
    <p:extLst>
      <p:ext uri="{BB962C8B-B14F-4D97-AF65-F5344CB8AC3E}">
        <p14:creationId xmlns:p14="http://schemas.microsoft.com/office/powerpoint/2010/main" val="123450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F916A-90CA-C03F-0A9F-16C7012A01D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83EC11B7-65A5-50E6-2569-C0736344D2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12542EC2-86D7-E400-946F-99D2EA05A0B8}"/>
              </a:ext>
            </a:extLst>
          </p:cNvPr>
          <p:cNvSpPr>
            <a:spLocks noGrp="1"/>
          </p:cNvSpPr>
          <p:nvPr>
            <p:ph type="dt" sz="half" idx="10"/>
          </p:nvPr>
        </p:nvSpPr>
        <p:spPr/>
        <p:txBody>
          <a:bodyPr/>
          <a:lstStyle/>
          <a:p>
            <a:fld id="{C7B90D4D-3533-E144-A35B-55F0206849F1}" type="datetimeFigureOut">
              <a:rPr lang="en-GB" smtClean="0"/>
              <a:t>10/06/2024</a:t>
            </a:fld>
            <a:endParaRPr lang="en-GB"/>
          </a:p>
        </p:txBody>
      </p:sp>
      <p:sp>
        <p:nvSpPr>
          <p:cNvPr id="5" name="Footer Placeholder 4">
            <a:extLst>
              <a:ext uri="{FF2B5EF4-FFF2-40B4-BE49-F238E27FC236}">
                <a16:creationId xmlns:a16="http://schemas.microsoft.com/office/drawing/2014/main" id="{0E51055C-C5D3-EF1F-8DF3-FFFA6859345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7162883-75A8-BEAC-A073-2C5AEF4C94DB}"/>
              </a:ext>
            </a:extLst>
          </p:cNvPr>
          <p:cNvSpPr>
            <a:spLocks noGrp="1"/>
          </p:cNvSpPr>
          <p:nvPr>
            <p:ph type="sldNum" sz="quarter" idx="12"/>
          </p:nvPr>
        </p:nvSpPr>
        <p:spPr/>
        <p:txBody>
          <a:bodyPr/>
          <a:lstStyle/>
          <a:p>
            <a:fld id="{F4D125B9-B17A-964A-A37F-E4AC297BA109}" type="slidenum">
              <a:rPr lang="en-GB" smtClean="0"/>
              <a:t>‹#›</a:t>
            </a:fld>
            <a:endParaRPr lang="en-GB"/>
          </a:p>
        </p:txBody>
      </p:sp>
    </p:spTree>
    <p:extLst>
      <p:ext uri="{BB962C8B-B14F-4D97-AF65-F5344CB8AC3E}">
        <p14:creationId xmlns:p14="http://schemas.microsoft.com/office/powerpoint/2010/main" val="3227304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CAFB0-4AC6-8B5E-1311-319B10216652}"/>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63F229BD-D1AA-4BB6-6F88-2E9D84EF43D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A35EEA3-FFE0-2C6D-2423-2432948E610B}"/>
              </a:ext>
            </a:extLst>
          </p:cNvPr>
          <p:cNvSpPr>
            <a:spLocks noGrp="1"/>
          </p:cNvSpPr>
          <p:nvPr>
            <p:ph type="dt" sz="half" idx="10"/>
          </p:nvPr>
        </p:nvSpPr>
        <p:spPr/>
        <p:txBody>
          <a:bodyPr/>
          <a:lstStyle/>
          <a:p>
            <a:fld id="{C7B90D4D-3533-E144-A35B-55F0206849F1}" type="datetimeFigureOut">
              <a:rPr lang="en-GB" smtClean="0"/>
              <a:t>10/06/2024</a:t>
            </a:fld>
            <a:endParaRPr lang="en-GB"/>
          </a:p>
        </p:txBody>
      </p:sp>
      <p:sp>
        <p:nvSpPr>
          <p:cNvPr id="5" name="Footer Placeholder 4">
            <a:extLst>
              <a:ext uri="{FF2B5EF4-FFF2-40B4-BE49-F238E27FC236}">
                <a16:creationId xmlns:a16="http://schemas.microsoft.com/office/drawing/2014/main" id="{C18F1CFD-BABD-0003-047A-930A3230532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76E110-AA67-8A00-7891-E3314F30538C}"/>
              </a:ext>
            </a:extLst>
          </p:cNvPr>
          <p:cNvSpPr>
            <a:spLocks noGrp="1"/>
          </p:cNvSpPr>
          <p:nvPr>
            <p:ph type="sldNum" sz="quarter" idx="12"/>
          </p:nvPr>
        </p:nvSpPr>
        <p:spPr/>
        <p:txBody>
          <a:bodyPr/>
          <a:lstStyle/>
          <a:p>
            <a:fld id="{F4D125B9-B17A-964A-A37F-E4AC297BA109}" type="slidenum">
              <a:rPr lang="en-GB" smtClean="0"/>
              <a:t>‹#›</a:t>
            </a:fld>
            <a:endParaRPr lang="en-GB"/>
          </a:p>
        </p:txBody>
      </p:sp>
    </p:spTree>
    <p:extLst>
      <p:ext uri="{BB962C8B-B14F-4D97-AF65-F5344CB8AC3E}">
        <p14:creationId xmlns:p14="http://schemas.microsoft.com/office/powerpoint/2010/main" val="2101133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A965EB-F1DD-FF62-27E7-5B7899D69485}"/>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BB85CA7C-162E-7D4C-2860-83E929245BC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A2EB8C3-7976-8045-7F80-8186AFA435B8}"/>
              </a:ext>
            </a:extLst>
          </p:cNvPr>
          <p:cNvSpPr>
            <a:spLocks noGrp="1"/>
          </p:cNvSpPr>
          <p:nvPr>
            <p:ph type="dt" sz="half" idx="10"/>
          </p:nvPr>
        </p:nvSpPr>
        <p:spPr/>
        <p:txBody>
          <a:bodyPr/>
          <a:lstStyle/>
          <a:p>
            <a:fld id="{C7B90D4D-3533-E144-A35B-55F0206849F1}" type="datetimeFigureOut">
              <a:rPr lang="en-GB" smtClean="0"/>
              <a:t>10/06/2024</a:t>
            </a:fld>
            <a:endParaRPr lang="en-GB"/>
          </a:p>
        </p:txBody>
      </p:sp>
      <p:sp>
        <p:nvSpPr>
          <p:cNvPr id="5" name="Footer Placeholder 4">
            <a:extLst>
              <a:ext uri="{FF2B5EF4-FFF2-40B4-BE49-F238E27FC236}">
                <a16:creationId xmlns:a16="http://schemas.microsoft.com/office/drawing/2014/main" id="{C076B5C3-5BC0-5118-2D9A-F765ABFBF7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A9DF7D-D06A-8EAE-CEC8-968258B54C67}"/>
              </a:ext>
            </a:extLst>
          </p:cNvPr>
          <p:cNvSpPr>
            <a:spLocks noGrp="1"/>
          </p:cNvSpPr>
          <p:nvPr>
            <p:ph type="sldNum" sz="quarter" idx="12"/>
          </p:nvPr>
        </p:nvSpPr>
        <p:spPr/>
        <p:txBody>
          <a:bodyPr/>
          <a:lstStyle/>
          <a:p>
            <a:fld id="{F4D125B9-B17A-964A-A37F-E4AC297BA109}" type="slidenum">
              <a:rPr lang="en-GB" smtClean="0"/>
              <a:t>‹#›</a:t>
            </a:fld>
            <a:endParaRPr lang="en-GB"/>
          </a:p>
        </p:txBody>
      </p:sp>
    </p:spTree>
    <p:extLst>
      <p:ext uri="{BB962C8B-B14F-4D97-AF65-F5344CB8AC3E}">
        <p14:creationId xmlns:p14="http://schemas.microsoft.com/office/powerpoint/2010/main" val="1994668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93D6B-D4B7-3C3E-C54A-7B8713D82BD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B943A813-981F-8509-452B-EF0DA1112AD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3940E3D4-CA44-9E54-8543-315A320DBE1C}"/>
              </a:ext>
            </a:extLst>
          </p:cNvPr>
          <p:cNvSpPr>
            <a:spLocks noGrp="1"/>
          </p:cNvSpPr>
          <p:nvPr>
            <p:ph type="dt" sz="half" idx="10"/>
          </p:nvPr>
        </p:nvSpPr>
        <p:spPr/>
        <p:txBody>
          <a:bodyPr/>
          <a:lstStyle/>
          <a:p>
            <a:fld id="{C7B90D4D-3533-E144-A35B-55F0206849F1}" type="datetimeFigureOut">
              <a:rPr lang="en-GB" smtClean="0"/>
              <a:t>10/06/2024</a:t>
            </a:fld>
            <a:endParaRPr lang="en-GB"/>
          </a:p>
        </p:txBody>
      </p:sp>
      <p:sp>
        <p:nvSpPr>
          <p:cNvPr id="5" name="Footer Placeholder 4">
            <a:extLst>
              <a:ext uri="{FF2B5EF4-FFF2-40B4-BE49-F238E27FC236}">
                <a16:creationId xmlns:a16="http://schemas.microsoft.com/office/drawing/2014/main" id="{FA7D4DD6-79E7-4506-B2A9-6BDB53A45D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83AA56-EB28-4EF5-48CF-1B7B6E241638}"/>
              </a:ext>
            </a:extLst>
          </p:cNvPr>
          <p:cNvSpPr>
            <a:spLocks noGrp="1"/>
          </p:cNvSpPr>
          <p:nvPr>
            <p:ph type="sldNum" sz="quarter" idx="12"/>
          </p:nvPr>
        </p:nvSpPr>
        <p:spPr/>
        <p:txBody>
          <a:bodyPr/>
          <a:lstStyle/>
          <a:p>
            <a:fld id="{F4D125B9-B17A-964A-A37F-E4AC297BA109}" type="slidenum">
              <a:rPr lang="en-GB" smtClean="0"/>
              <a:t>‹#›</a:t>
            </a:fld>
            <a:endParaRPr lang="en-GB"/>
          </a:p>
        </p:txBody>
      </p:sp>
    </p:spTree>
    <p:extLst>
      <p:ext uri="{BB962C8B-B14F-4D97-AF65-F5344CB8AC3E}">
        <p14:creationId xmlns:p14="http://schemas.microsoft.com/office/powerpoint/2010/main" val="786251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A7A1E-0B59-37E0-4338-44568227A0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9A51BA08-A670-0FB7-9BCF-2D7A6BED5DF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73A0F32-7AA8-5D95-48EE-AC5DE76166B1}"/>
              </a:ext>
            </a:extLst>
          </p:cNvPr>
          <p:cNvSpPr>
            <a:spLocks noGrp="1"/>
          </p:cNvSpPr>
          <p:nvPr>
            <p:ph type="dt" sz="half" idx="10"/>
          </p:nvPr>
        </p:nvSpPr>
        <p:spPr/>
        <p:txBody>
          <a:bodyPr/>
          <a:lstStyle/>
          <a:p>
            <a:fld id="{C7B90D4D-3533-E144-A35B-55F0206849F1}" type="datetimeFigureOut">
              <a:rPr lang="en-GB" smtClean="0"/>
              <a:t>10/06/2024</a:t>
            </a:fld>
            <a:endParaRPr lang="en-GB"/>
          </a:p>
        </p:txBody>
      </p:sp>
      <p:sp>
        <p:nvSpPr>
          <p:cNvPr id="5" name="Footer Placeholder 4">
            <a:extLst>
              <a:ext uri="{FF2B5EF4-FFF2-40B4-BE49-F238E27FC236}">
                <a16:creationId xmlns:a16="http://schemas.microsoft.com/office/drawing/2014/main" id="{883A0483-A7C6-F487-6902-81D2745FDDA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24682A-1BFF-0210-1B8A-175F5D9ABBC3}"/>
              </a:ext>
            </a:extLst>
          </p:cNvPr>
          <p:cNvSpPr>
            <a:spLocks noGrp="1"/>
          </p:cNvSpPr>
          <p:nvPr>
            <p:ph type="sldNum" sz="quarter" idx="12"/>
          </p:nvPr>
        </p:nvSpPr>
        <p:spPr/>
        <p:txBody>
          <a:bodyPr/>
          <a:lstStyle/>
          <a:p>
            <a:fld id="{F4D125B9-B17A-964A-A37F-E4AC297BA109}" type="slidenum">
              <a:rPr lang="en-GB" smtClean="0"/>
              <a:t>‹#›</a:t>
            </a:fld>
            <a:endParaRPr lang="en-GB"/>
          </a:p>
        </p:txBody>
      </p:sp>
    </p:spTree>
    <p:extLst>
      <p:ext uri="{BB962C8B-B14F-4D97-AF65-F5344CB8AC3E}">
        <p14:creationId xmlns:p14="http://schemas.microsoft.com/office/powerpoint/2010/main" val="3860550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F1EBB-6C59-2A21-FA98-88CBF47E1FC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224E0D3-94F0-5BC4-F059-983899D7ED4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B226A3D5-B7E6-FEF9-84F0-29FDE5D9DE2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13571DD7-1CEA-8A73-E3A6-C9567A6F32FE}"/>
              </a:ext>
            </a:extLst>
          </p:cNvPr>
          <p:cNvSpPr>
            <a:spLocks noGrp="1"/>
          </p:cNvSpPr>
          <p:nvPr>
            <p:ph type="dt" sz="half" idx="10"/>
          </p:nvPr>
        </p:nvSpPr>
        <p:spPr/>
        <p:txBody>
          <a:bodyPr/>
          <a:lstStyle/>
          <a:p>
            <a:fld id="{C7B90D4D-3533-E144-A35B-55F0206849F1}" type="datetimeFigureOut">
              <a:rPr lang="en-GB" smtClean="0"/>
              <a:t>10/06/2024</a:t>
            </a:fld>
            <a:endParaRPr lang="en-GB"/>
          </a:p>
        </p:txBody>
      </p:sp>
      <p:sp>
        <p:nvSpPr>
          <p:cNvPr id="6" name="Footer Placeholder 5">
            <a:extLst>
              <a:ext uri="{FF2B5EF4-FFF2-40B4-BE49-F238E27FC236}">
                <a16:creationId xmlns:a16="http://schemas.microsoft.com/office/drawing/2014/main" id="{264CC1CA-FB9F-187C-E99E-50EAECAC58C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56B1A40-3B7C-FE80-4517-E35D23215AAE}"/>
              </a:ext>
            </a:extLst>
          </p:cNvPr>
          <p:cNvSpPr>
            <a:spLocks noGrp="1"/>
          </p:cNvSpPr>
          <p:nvPr>
            <p:ph type="sldNum" sz="quarter" idx="12"/>
          </p:nvPr>
        </p:nvSpPr>
        <p:spPr/>
        <p:txBody>
          <a:bodyPr/>
          <a:lstStyle/>
          <a:p>
            <a:fld id="{F4D125B9-B17A-964A-A37F-E4AC297BA109}" type="slidenum">
              <a:rPr lang="en-GB" smtClean="0"/>
              <a:t>‹#›</a:t>
            </a:fld>
            <a:endParaRPr lang="en-GB"/>
          </a:p>
        </p:txBody>
      </p:sp>
    </p:spTree>
    <p:extLst>
      <p:ext uri="{BB962C8B-B14F-4D97-AF65-F5344CB8AC3E}">
        <p14:creationId xmlns:p14="http://schemas.microsoft.com/office/powerpoint/2010/main" val="3226942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9C7D3-5770-2715-5452-7F31C2FBAD0F}"/>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6835A832-76E0-EF04-43D0-EB3F5091A9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0350257-1C13-33DF-FFD6-8CE3E757ACE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F6DF7C8B-A5E6-55E2-F66C-6CD0F9BA26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167B766-7D7E-786A-D21E-A87CEF6D176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FA2D1772-E841-1258-9517-143F17860447}"/>
              </a:ext>
            </a:extLst>
          </p:cNvPr>
          <p:cNvSpPr>
            <a:spLocks noGrp="1"/>
          </p:cNvSpPr>
          <p:nvPr>
            <p:ph type="dt" sz="half" idx="10"/>
          </p:nvPr>
        </p:nvSpPr>
        <p:spPr/>
        <p:txBody>
          <a:bodyPr/>
          <a:lstStyle/>
          <a:p>
            <a:fld id="{C7B90D4D-3533-E144-A35B-55F0206849F1}" type="datetimeFigureOut">
              <a:rPr lang="en-GB" smtClean="0"/>
              <a:t>10/06/2024</a:t>
            </a:fld>
            <a:endParaRPr lang="en-GB"/>
          </a:p>
        </p:txBody>
      </p:sp>
      <p:sp>
        <p:nvSpPr>
          <p:cNvPr id="8" name="Footer Placeholder 7">
            <a:extLst>
              <a:ext uri="{FF2B5EF4-FFF2-40B4-BE49-F238E27FC236}">
                <a16:creationId xmlns:a16="http://schemas.microsoft.com/office/drawing/2014/main" id="{0EB0DB0E-DF7B-3DC6-B7C4-73273AD6D8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83580DE-6967-C5BA-C1D2-A4E52FA512E0}"/>
              </a:ext>
            </a:extLst>
          </p:cNvPr>
          <p:cNvSpPr>
            <a:spLocks noGrp="1"/>
          </p:cNvSpPr>
          <p:nvPr>
            <p:ph type="sldNum" sz="quarter" idx="12"/>
          </p:nvPr>
        </p:nvSpPr>
        <p:spPr/>
        <p:txBody>
          <a:bodyPr/>
          <a:lstStyle/>
          <a:p>
            <a:fld id="{F4D125B9-B17A-964A-A37F-E4AC297BA109}" type="slidenum">
              <a:rPr lang="en-GB" smtClean="0"/>
              <a:t>‹#›</a:t>
            </a:fld>
            <a:endParaRPr lang="en-GB"/>
          </a:p>
        </p:txBody>
      </p:sp>
    </p:spTree>
    <p:extLst>
      <p:ext uri="{BB962C8B-B14F-4D97-AF65-F5344CB8AC3E}">
        <p14:creationId xmlns:p14="http://schemas.microsoft.com/office/powerpoint/2010/main" val="3293394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A2E8A-E7C8-8B02-3DFC-ED49A795785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F56BE312-3581-4C69-9E72-5F331C77D94D}"/>
              </a:ext>
            </a:extLst>
          </p:cNvPr>
          <p:cNvSpPr>
            <a:spLocks noGrp="1"/>
          </p:cNvSpPr>
          <p:nvPr>
            <p:ph type="dt" sz="half" idx="10"/>
          </p:nvPr>
        </p:nvSpPr>
        <p:spPr/>
        <p:txBody>
          <a:bodyPr/>
          <a:lstStyle/>
          <a:p>
            <a:fld id="{C7B90D4D-3533-E144-A35B-55F0206849F1}" type="datetimeFigureOut">
              <a:rPr lang="en-GB" smtClean="0"/>
              <a:t>10/06/2024</a:t>
            </a:fld>
            <a:endParaRPr lang="en-GB"/>
          </a:p>
        </p:txBody>
      </p:sp>
      <p:sp>
        <p:nvSpPr>
          <p:cNvPr id="4" name="Footer Placeholder 3">
            <a:extLst>
              <a:ext uri="{FF2B5EF4-FFF2-40B4-BE49-F238E27FC236}">
                <a16:creationId xmlns:a16="http://schemas.microsoft.com/office/drawing/2014/main" id="{8E159D33-4A61-57F5-90BC-FB6A8546E0C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D2119EE-C926-8F05-2155-CDC76361A574}"/>
              </a:ext>
            </a:extLst>
          </p:cNvPr>
          <p:cNvSpPr>
            <a:spLocks noGrp="1"/>
          </p:cNvSpPr>
          <p:nvPr>
            <p:ph type="sldNum" sz="quarter" idx="12"/>
          </p:nvPr>
        </p:nvSpPr>
        <p:spPr/>
        <p:txBody>
          <a:bodyPr/>
          <a:lstStyle/>
          <a:p>
            <a:fld id="{F4D125B9-B17A-964A-A37F-E4AC297BA109}" type="slidenum">
              <a:rPr lang="en-GB" smtClean="0"/>
              <a:t>‹#›</a:t>
            </a:fld>
            <a:endParaRPr lang="en-GB"/>
          </a:p>
        </p:txBody>
      </p:sp>
    </p:spTree>
    <p:extLst>
      <p:ext uri="{BB962C8B-B14F-4D97-AF65-F5344CB8AC3E}">
        <p14:creationId xmlns:p14="http://schemas.microsoft.com/office/powerpoint/2010/main" val="1964481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16C78A-1654-486D-018E-63CAC426F9D2}"/>
              </a:ext>
            </a:extLst>
          </p:cNvPr>
          <p:cNvSpPr>
            <a:spLocks noGrp="1"/>
          </p:cNvSpPr>
          <p:nvPr>
            <p:ph type="dt" sz="half" idx="10"/>
          </p:nvPr>
        </p:nvSpPr>
        <p:spPr/>
        <p:txBody>
          <a:bodyPr/>
          <a:lstStyle/>
          <a:p>
            <a:fld id="{C7B90D4D-3533-E144-A35B-55F0206849F1}" type="datetimeFigureOut">
              <a:rPr lang="en-GB" smtClean="0"/>
              <a:t>10/06/2024</a:t>
            </a:fld>
            <a:endParaRPr lang="en-GB"/>
          </a:p>
        </p:txBody>
      </p:sp>
      <p:sp>
        <p:nvSpPr>
          <p:cNvPr id="3" name="Footer Placeholder 2">
            <a:extLst>
              <a:ext uri="{FF2B5EF4-FFF2-40B4-BE49-F238E27FC236}">
                <a16:creationId xmlns:a16="http://schemas.microsoft.com/office/drawing/2014/main" id="{AABF60CD-D0D8-534C-FC7D-946692179E7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EF04A96-E3E1-7982-B5A9-F5FB3A376296}"/>
              </a:ext>
            </a:extLst>
          </p:cNvPr>
          <p:cNvSpPr>
            <a:spLocks noGrp="1"/>
          </p:cNvSpPr>
          <p:nvPr>
            <p:ph type="sldNum" sz="quarter" idx="12"/>
          </p:nvPr>
        </p:nvSpPr>
        <p:spPr/>
        <p:txBody>
          <a:bodyPr/>
          <a:lstStyle/>
          <a:p>
            <a:fld id="{F4D125B9-B17A-964A-A37F-E4AC297BA109}" type="slidenum">
              <a:rPr lang="en-GB" smtClean="0"/>
              <a:t>‹#›</a:t>
            </a:fld>
            <a:endParaRPr lang="en-GB"/>
          </a:p>
        </p:txBody>
      </p:sp>
    </p:spTree>
    <p:extLst>
      <p:ext uri="{BB962C8B-B14F-4D97-AF65-F5344CB8AC3E}">
        <p14:creationId xmlns:p14="http://schemas.microsoft.com/office/powerpoint/2010/main" val="500255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10978-E7A7-449F-6586-5C9F10D2636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FABE3315-C1B2-3D49-49CB-B2EFAAEC76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88812F2D-838C-5C58-DC22-9109004B78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FA94438-D356-7881-9A63-A5BF5DA960CA}"/>
              </a:ext>
            </a:extLst>
          </p:cNvPr>
          <p:cNvSpPr>
            <a:spLocks noGrp="1"/>
          </p:cNvSpPr>
          <p:nvPr>
            <p:ph type="dt" sz="half" idx="10"/>
          </p:nvPr>
        </p:nvSpPr>
        <p:spPr/>
        <p:txBody>
          <a:bodyPr/>
          <a:lstStyle/>
          <a:p>
            <a:fld id="{C7B90D4D-3533-E144-A35B-55F0206849F1}" type="datetimeFigureOut">
              <a:rPr lang="en-GB" smtClean="0"/>
              <a:t>10/06/2024</a:t>
            </a:fld>
            <a:endParaRPr lang="en-GB"/>
          </a:p>
        </p:txBody>
      </p:sp>
      <p:sp>
        <p:nvSpPr>
          <p:cNvPr id="6" name="Footer Placeholder 5">
            <a:extLst>
              <a:ext uri="{FF2B5EF4-FFF2-40B4-BE49-F238E27FC236}">
                <a16:creationId xmlns:a16="http://schemas.microsoft.com/office/drawing/2014/main" id="{D77A6B4B-3FCD-4F88-3B39-FC0CE54B5D3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39F8EF4-079E-244D-946A-5D56A2F1039D}"/>
              </a:ext>
            </a:extLst>
          </p:cNvPr>
          <p:cNvSpPr>
            <a:spLocks noGrp="1"/>
          </p:cNvSpPr>
          <p:nvPr>
            <p:ph type="sldNum" sz="quarter" idx="12"/>
          </p:nvPr>
        </p:nvSpPr>
        <p:spPr/>
        <p:txBody>
          <a:bodyPr/>
          <a:lstStyle/>
          <a:p>
            <a:fld id="{F4D125B9-B17A-964A-A37F-E4AC297BA109}" type="slidenum">
              <a:rPr lang="en-GB" smtClean="0"/>
              <a:t>‹#›</a:t>
            </a:fld>
            <a:endParaRPr lang="en-GB"/>
          </a:p>
        </p:txBody>
      </p:sp>
    </p:spTree>
    <p:extLst>
      <p:ext uri="{BB962C8B-B14F-4D97-AF65-F5344CB8AC3E}">
        <p14:creationId xmlns:p14="http://schemas.microsoft.com/office/powerpoint/2010/main" val="2714945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1211-4BE8-7445-42A9-4DD9D34F14D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0CC5CE8B-216B-F7E0-4A99-850B6242E7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431854C-15F1-4E82-328E-A7F8967B8A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DC547F2-037E-ECE3-6824-6A4616E59008}"/>
              </a:ext>
            </a:extLst>
          </p:cNvPr>
          <p:cNvSpPr>
            <a:spLocks noGrp="1"/>
          </p:cNvSpPr>
          <p:nvPr>
            <p:ph type="dt" sz="half" idx="10"/>
          </p:nvPr>
        </p:nvSpPr>
        <p:spPr/>
        <p:txBody>
          <a:bodyPr/>
          <a:lstStyle/>
          <a:p>
            <a:fld id="{C7B90D4D-3533-E144-A35B-55F0206849F1}" type="datetimeFigureOut">
              <a:rPr lang="en-GB" smtClean="0"/>
              <a:t>10/06/2024</a:t>
            </a:fld>
            <a:endParaRPr lang="en-GB"/>
          </a:p>
        </p:txBody>
      </p:sp>
      <p:sp>
        <p:nvSpPr>
          <p:cNvPr id="6" name="Footer Placeholder 5">
            <a:extLst>
              <a:ext uri="{FF2B5EF4-FFF2-40B4-BE49-F238E27FC236}">
                <a16:creationId xmlns:a16="http://schemas.microsoft.com/office/drawing/2014/main" id="{D1D0F512-EAA3-516F-9BA9-D813E25D1CF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E7AD617-1F1B-E696-E66E-23447559945B}"/>
              </a:ext>
            </a:extLst>
          </p:cNvPr>
          <p:cNvSpPr>
            <a:spLocks noGrp="1"/>
          </p:cNvSpPr>
          <p:nvPr>
            <p:ph type="sldNum" sz="quarter" idx="12"/>
          </p:nvPr>
        </p:nvSpPr>
        <p:spPr/>
        <p:txBody>
          <a:bodyPr/>
          <a:lstStyle/>
          <a:p>
            <a:fld id="{F4D125B9-B17A-964A-A37F-E4AC297BA109}" type="slidenum">
              <a:rPr lang="en-GB" smtClean="0"/>
              <a:t>‹#›</a:t>
            </a:fld>
            <a:endParaRPr lang="en-GB"/>
          </a:p>
        </p:txBody>
      </p:sp>
    </p:spTree>
    <p:extLst>
      <p:ext uri="{BB962C8B-B14F-4D97-AF65-F5344CB8AC3E}">
        <p14:creationId xmlns:p14="http://schemas.microsoft.com/office/powerpoint/2010/main" val="4248464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48F2E3-A309-AE74-2CDD-FEB7504AAF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EF3BEAC8-07E6-D2D6-7D88-0BE2BF8028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53F1254-6C7A-F2E5-231A-AD0B0DF9BC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B90D4D-3533-E144-A35B-55F0206849F1}" type="datetimeFigureOut">
              <a:rPr lang="en-GB" smtClean="0"/>
              <a:t>10/06/2024</a:t>
            </a:fld>
            <a:endParaRPr lang="en-GB"/>
          </a:p>
        </p:txBody>
      </p:sp>
      <p:sp>
        <p:nvSpPr>
          <p:cNvPr id="5" name="Footer Placeholder 4">
            <a:extLst>
              <a:ext uri="{FF2B5EF4-FFF2-40B4-BE49-F238E27FC236}">
                <a16:creationId xmlns:a16="http://schemas.microsoft.com/office/drawing/2014/main" id="{5C8EEE2A-47BC-9545-706B-0413EABFC5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1CBF369F-7175-0C82-CF0E-8CAE9CB20F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4D125B9-B17A-964A-A37F-E4AC297BA109}" type="slidenum">
              <a:rPr lang="en-GB" smtClean="0"/>
              <a:t>‹#›</a:t>
            </a:fld>
            <a:endParaRPr lang="en-GB"/>
          </a:p>
        </p:txBody>
      </p:sp>
    </p:spTree>
    <p:extLst>
      <p:ext uri="{BB962C8B-B14F-4D97-AF65-F5344CB8AC3E}">
        <p14:creationId xmlns:p14="http://schemas.microsoft.com/office/powerpoint/2010/main" val="17423743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image" Target="../media/image51.emf"/></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XinyangYu918/DNA-methylation-preprocessin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F2EC7-99F7-18E2-2C8A-AFEEAB0AF020}"/>
              </a:ext>
            </a:extLst>
          </p:cNvPr>
          <p:cNvSpPr>
            <a:spLocks noGrp="1"/>
          </p:cNvSpPr>
          <p:nvPr>
            <p:ph type="ctrTitle"/>
          </p:nvPr>
        </p:nvSpPr>
        <p:spPr/>
        <p:txBody>
          <a:bodyPr anchor="ctr">
            <a:normAutofit/>
          </a:bodyPr>
          <a:lstStyle/>
          <a:p>
            <a:r>
              <a:rPr lang="en-GB" sz="4000" b="1" dirty="0">
                <a:latin typeface="Calibri" panose="020F0502020204030204" pitchFamily="34" charset="0"/>
                <a:cs typeface="Calibri" panose="020F0502020204030204" pitchFamily="34" charset="0"/>
              </a:rPr>
              <a:t>Methylation QC reports for IMAGEN FU2, IMAGEN FU3, STRATIFY and ESTRA cohorts</a:t>
            </a:r>
          </a:p>
        </p:txBody>
      </p:sp>
      <p:sp>
        <p:nvSpPr>
          <p:cNvPr id="3" name="Subtitle 2">
            <a:extLst>
              <a:ext uri="{FF2B5EF4-FFF2-40B4-BE49-F238E27FC236}">
                <a16:creationId xmlns:a16="http://schemas.microsoft.com/office/drawing/2014/main" id="{299CF108-8121-EC02-F943-EEE5F9BD4447}"/>
              </a:ext>
            </a:extLst>
          </p:cNvPr>
          <p:cNvSpPr>
            <a:spLocks noGrp="1"/>
          </p:cNvSpPr>
          <p:nvPr>
            <p:ph type="subTitle" idx="1"/>
          </p:nvPr>
        </p:nvSpPr>
        <p:spPr/>
        <p:txBody>
          <a:bodyPr anchor="b"/>
          <a:lstStyle/>
          <a:p>
            <a:r>
              <a:rPr lang="en-GB" dirty="0">
                <a:latin typeface="Calibri" panose="020F0502020204030204" pitchFamily="34" charset="0"/>
                <a:cs typeface="Calibri" panose="020F0502020204030204" pitchFamily="34" charset="0"/>
              </a:rPr>
              <a:t>Xinyang Yu</a:t>
            </a:r>
          </a:p>
          <a:p>
            <a:r>
              <a:rPr lang="en-GB" dirty="0">
                <a:latin typeface="Calibri" panose="020F0502020204030204" pitchFamily="34" charset="0"/>
                <a:cs typeface="Calibri" panose="020F0502020204030204" pitchFamily="34" charset="0"/>
              </a:rPr>
              <a:t>Updated on 06/06/2024</a:t>
            </a:r>
          </a:p>
        </p:txBody>
      </p:sp>
    </p:spTree>
    <p:extLst>
      <p:ext uri="{BB962C8B-B14F-4D97-AF65-F5344CB8AC3E}">
        <p14:creationId xmlns:p14="http://schemas.microsoft.com/office/powerpoint/2010/main" val="3607376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8AFC-8CAA-8311-B3E7-4C0E96ABF4A7}"/>
              </a:ext>
            </a:extLst>
          </p:cNvPr>
          <p:cNvSpPr>
            <a:spLocks noGrp="1"/>
          </p:cNvSpPr>
          <p:nvPr>
            <p:ph type="title"/>
          </p:nvPr>
        </p:nvSpPr>
        <p:spPr/>
        <p:txBody>
          <a:bodyPr>
            <a:normAutofit/>
          </a:bodyPr>
          <a:lstStyle/>
          <a:p>
            <a:r>
              <a:rPr lang="en-GB" sz="2800" b="1" dirty="0">
                <a:latin typeface="Calibri" panose="020F0502020204030204" pitchFamily="34" charset="0"/>
                <a:cs typeface="Calibri" panose="020F0502020204030204" pitchFamily="34" charset="0"/>
              </a:rPr>
              <a:t>Evaluating batch effect: recruitment sites</a:t>
            </a:r>
            <a:br>
              <a:rPr lang="en-GB" sz="28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Samples are coloured by recruitment sites</a:t>
            </a:r>
          </a:p>
        </p:txBody>
      </p:sp>
      <p:sp>
        <p:nvSpPr>
          <p:cNvPr id="5" name="TextBox 4">
            <a:extLst>
              <a:ext uri="{FF2B5EF4-FFF2-40B4-BE49-F238E27FC236}">
                <a16:creationId xmlns:a16="http://schemas.microsoft.com/office/drawing/2014/main" id="{A7BED5D5-0D64-46E2-E888-1BD5CEF1B6B4}"/>
              </a:ext>
            </a:extLst>
          </p:cNvPr>
          <p:cNvSpPr txBox="1"/>
          <p:nvPr/>
        </p:nvSpPr>
        <p:spPr>
          <a:xfrm>
            <a:off x="2343150" y="1662188"/>
            <a:ext cx="1401281"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IMAGEN FU2</a:t>
            </a:r>
          </a:p>
        </p:txBody>
      </p:sp>
      <p:sp>
        <p:nvSpPr>
          <p:cNvPr id="6" name="TextBox 5">
            <a:extLst>
              <a:ext uri="{FF2B5EF4-FFF2-40B4-BE49-F238E27FC236}">
                <a16:creationId xmlns:a16="http://schemas.microsoft.com/office/drawing/2014/main" id="{56D9218B-60F3-FF2E-8041-193177F2B6D2}"/>
              </a:ext>
            </a:extLst>
          </p:cNvPr>
          <p:cNvSpPr txBox="1"/>
          <p:nvPr/>
        </p:nvSpPr>
        <p:spPr>
          <a:xfrm>
            <a:off x="8376594" y="1662944"/>
            <a:ext cx="1401281"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IMAGEN FU3</a:t>
            </a:r>
          </a:p>
        </p:txBody>
      </p:sp>
      <p:pic>
        <p:nvPicPr>
          <p:cNvPr id="7" name="Picture 6" descr="A group of colorful dots&#10;&#10;Description automatically generated with medium confidence">
            <a:extLst>
              <a:ext uri="{FF2B5EF4-FFF2-40B4-BE49-F238E27FC236}">
                <a16:creationId xmlns:a16="http://schemas.microsoft.com/office/drawing/2014/main" id="{CADE7067-6E7E-AE40-2C66-DA8A0D0B60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2590" y="2031520"/>
            <a:ext cx="2761200" cy="2761200"/>
          </a:xfrm>
          <a:prstGeom prst="rect">
            <a:avLst/>
          </a:prstGeom>
        </p:spPr>
      </p:pic>
      <p:pic>
        <p:nvPicPr>
          <p:cNvPr id="8" name="Picture 7" descr="A group of graphs showing different sizes of numbers&#10;&#10;Description automatically generated with medium confidence">
            <a:extLst>
              <a:ext uri="{FF2B5EF4-FFF2-40B4-BE49-F238E27FC236}">
                <a16:creationId xmlns:a16="http://schemas.microsoft.com/office/drawing/2014/main" id="{6179E178-BD35-75EB-E9E8-6A2FC3102C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3790" y="2031519"/>
            <a:ext cx="2761201" cy="2761201"/>
          </a:xfrm>
          <a:prstGeom prst="rect">
            <a:avLst/>
          </a:prstGeom>
        </p:spPr>
      </p:pic>
      <p:pic>
        <p:nvPicPr>
          <p:cNvPr id="9" name="Picture 8" descr="A group of colorful dots&#10;&#10;Description automatically generated with medium confidence">
            <a:extLst>
              <a:ext uri="{FF2B5EF4-FFF2-40B4-BE49-F238E27FC236}">
                <a16:creationId xmlns:a16="http://schemas.microsoft.com/office/drawing/2014/main" id="{959A6420-04AC-B21C-09FF-C28107977C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6034" y="2031519"/>
            <a:ext cx="2761200" cy="2761200"/>
          </a:xfrm>
          <a:prstGeom prst="rect">
            <a:avLst/>
          </a:prstGeom>
        </p:spPr>
      </p:pic>
      <p:pic>
        <p:nvPicPr>
          <p:cNvPr id="10" name="Picture 9" descr="A group of graphs with numbers and symbols&#10;&#10;Description automatically generated with medium confidence">
            <a:extLst>
              <a:ext uri="{FF2B5EF4-FFF2-40B4-BE49-F238E27FC236}">
                <a16:creationId xmlns:a16="http://schemas.microsoft.com/office/drawing/2014/main" id="{619CEE05-F536-4B81-E60A-532890472E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77235" y="2031519"/>
            <a:ext cx="2761200" cy="2761200"/>
          </a:xfrm>
          <a:prstGeom prst="rect">
            <a:avLst/>
          </a:prstGeom>
        </p:spPr>
      </p:pic>
      <p:sp>
        <p:nvSpPr>
          <p:cNvPr id="11" name="TextBox 10">
            <a:extLst>
              <a:ext uri="{FF2B5EF4-FFF2-40B4-BE49-F238E27FC236}">
                <a16:creationId xmlns:a16="http://schemas.microsoft.com/office/drawing/2014/main" id="{A9537D9A-AC98-7D9B-AC6D-B693D1D3B3C2}"/>
              </a:ext>
            </a:extLst>
          </p:cNvPr>
          <p:cNvSpPr txBox="1"/>
          <p:nvPr/>
        </p:nvSpPr>
        <p:spPr>
          <a:xfrm>
            <a:off x="1744734" y="5154056"/>
            <a:ext cx="9142599" cy="369332"/>
          </a:xfrm>
          <a:prstGeom prst="rect">
            <a:avLst/>
          </a:prstGeom>
          <a:noFill/>
        </p:spPr>
        <p:txBody>
          <a:bodyPr wrap="square">
            <a:spAutoFit/>
          </a:bodyPr>
          <a:lstStyle/>
          <a:p>
            <a:pPr marL="457200" indent="-457200">
              <a:buFont typeface="Arial" panose="020B0604020202020204" pitchFamily="34" charset="0"/>
              <a:buChar char="•"/>
            </a:pPr>
            <a:r>
              <a:rPr lang="en-US" sz="1800" kern="100" dirty="0">
                <a:effectLst/>
                <a:latin typeface="Calibri" panose="020F0502020204030204" pitchFamily="34" charset="0"/>
                <a:ea typeface="DengXian" panose="02010600030101010101" pitchFamily="2" charset="-122"/>
                <a:cs typeface="Calibri" panose="020F0502020204030204" pitchFamily="34" charset="0"/>
              </a:rPr>
              <a:t>No significant effects of recruitment sites on PCs of the methylation levels were found.</a:t>
            </a:r>
            <a:endParaRPr lang="en-GB" sz="1800" kern="100" dirty="0">
              <a:effectLst/>
              <a:latin typeface="Calibri" panose="020F0502020204030204" pitchFamily="34" charset="0"/>
              <a:ea typeface="DengXian" panose="02010600030101010101" pitchFamily="2" charset="-122"/>
              <a:cs typeface="Calibri" panose="020F0502020204030204" pitchFamily="34" charset="0"/>
            </a:endParaRPr>
          </a:p>
        </p:txBody>
      </p:sp>
    </p:spTree>
    <p:extLst>
      <p:ext uri="{BB962C8B-B14F-4D97-AF65-F5344CB8AC3E}">
        <p14:creationId xmlns:p14="http://schemas.microsoft.com/office/powerpoint/2010/main" val="1958075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8AFC-8CAA-8311-B3E7-4C0E96ABF4A7}"/>
              </a:ext>
            </a:extLst>
          </p:cNvPr>
          <p:cNvSpPr>
            <a:spLocks noGrp="1"/>
          </p:cNvSpPr>
          <p:nvPr>
            <p:ph type="title"/>
          </p:nvPr>
        </p:nvSpPr>
        <p:spPr/>
        <p:txBody>
          <a:bodyPr>
            <a:normAutofit/>
          </a:bodyPr>
          <a:lstStyle/>
          <a:p>
            <a:r>
              <a:rPr lang="en-GB" sz="2800" b="1" dirty="0">
                <a:latin typeface="Calibri" panose="020F0502020204030204" pitchFamily="34" charset="0"/>
                <a:cs typeface="Calibri" panose="020F0502020204030204" pitchFamily="34" charset="0"/>
              </a:rPr>
              <a:t>Evaluating batch effect: recruitment sites</a:t>
            </a:r>
            <a:br>
              <a:rPr lang="en-GB" sz="28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Samples are coloured by recruitment sites</a:t>
            </a:r>
          </a:p>
        </p:txBody>
      </p:sp>
      <p:sp>
        <p:nvSpPr>
          <p:cNvPr id="5" name="TextBox 4">
            <a:extLst>
              <a:ext uri="{FF2B5EF4-FFF2-40B4-BE49-F238E27FC236}">
                <a16:creationId xmlns:a16="http://schemas.microsoft.com/office/drawing/2014/main" id="{A7BED5D5-0D64-46E2-E888-1BD5CEF1B6B4}"/>
              </a:ext>
            </a:extLst>
          </p:cNvPr>
          <p:cNvSpPr txBox="1"/>
          <p:nvPr/>
        </p:nvSpPr>
        <p:spPr>
          <a:xfrm>
            <a:off x="2343150" y="1662188"/>
            <a:ext cx="1029064"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STRATIFY</a:t>
            </a:r>
          </a:p>
        </p:txBody>
      </p:sp>
      <p:sp>
        <p:nvSpPr>
          <p:cNvPr id="6" name="TextBox 5">
            <a:extLst>
              <a:ext uri="{FF2B5EF4-FFF2-40B4-BE49-F238E27FC236}">
                <a16:creationId xmlns:a16="http://schemas.microsoft.com/office/drawing/2014/main" id="{56D9218B-60F3-FF2E-8041-193177F2B6D2}"/>
              </a:ext>
            </a:extLst>
          </p:cNvPr>
          <p:cNvSpPr txBox="1"/>
          <p:nvPr/>
        </p:nvSpPr>
        <p:spPr>
          <a:xfrm>
            <a:off x="8376594" y="1662944"/>
            <a:ext cx="769121"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ESTRA</a:t>
            </a:r>
          </a:p>
        </p:txBody>
      </p:sp>
      <p:sp>
        <p:nvSpPr>
          <p:cNvPr id="11" name="TextBox 10">
            <a:extLst>
              <a:ext uri="{FF2B5EF4-FFF2-40B4-BE49-F238E27FC236}">
                <a16:creationId xmlns:a16="http://schemas.microsoft.com/office/drawing/2014/main" id="{A9537D9A-AC98-7D9B-AC6D-B693D1D3B3C2}"/>
              </a:ext>
            </a:extLst>
          </p:cNvPr>
          <p:cNvSpPr txBox="1"/>
          <p:nvPr/>
        </p:nvSpPr>
        <p:spPr>
          <a:xfrm>
            <a:off x="1744734" y="5154056"/>
            <a:ext cx="9142599" cy="369332"/>
          </a:xfrm>
          <a:prstGeom prst="rect">
            <a:avLst/>
          </a:prstGeom>
          <a:noFill/>
        </p:spPr>
        <p:txBody>
          <a:bodyPr wrap="square">
            <a:spAutoFit/>
          </a:bodyPr>
          <a:lstStyle/>
          <a:p>
            <a:pPr marL="457200" indent="-457200">
              <a:buFont typeface="Arial" panose="020B0604020202020204" pitchFamily="34" charset="0"/>
              <a:buChar char="•"/>
            </a:pPr>
            <a:r>
              <a:rPr lang="en-US" sz="1800" kern="100" dirty="0">
                <a:effectLst/>
                <a:latin typeface="Calibri" panose="020F0502020204030204" pitchFamily="34" charset="0"/>
                <a:ea typeface="DengXian" panose="02010600030101010101" pitchFamily="2" charset="-122"/>
                <a:cs typeface="Calibri" panose="020F0502020204030204" pitchFamily="34" charset="0"/>
              </a:rPr>
              <a:t>No significant effects of recruitment sites on PCs of the methylation levels were found.</a:t>
            </a:r>
            <a:endParaRPr lang="en-GB" sz="1800" kern="100" dirty="0">
              <a:effectLst/>
              <a:latin typeface="Calibri" panose="020F0502020204030204" pitchFamily="34" charset="0"/>
              <a:ea typeface="DengXian" panose="02010600030101010101" pitchFamily="2" charset="-122"/>
              <a:cs typeface="Calibri" panose="020F0502020204030204" pitchFamily="34" charset="0"/>
            </a:endParaRPr>
          </a:p>
        </p:txBody>
      </p:sp>
      <p:pic>
        <p:nvPicPr>
          <p:cNvPr id="3" name="Picture 2" descr="A chart of a number of dots&#10;&#10;Description automatically generated with medium confidence">
            <a:extLst>
              <a:ext uri="{FF2B5EF4-FFF2-40B4-BE49-F238E27FC236}">
                <a16:creationId xmlns:a16="http://schemas.microsoft.com/office/drawing/2014/main" id="{686794AF-FD8D-C444-5498-D9F6392E1F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482" y="2031519"/>
            <a:ext cx="2761200" cy="2761200"/>
          </a:xfrm>
          <a:prstGeom prst="rect">
            <a:avLst/>
          </a:prstGeom>
        </p:spPr>
      </p:pic>
      <p:pic>
        <p:nvPicPr>
          <p:cNvPr id="4" name="Picture 3" descr="A group of graphs with numbers and symbols&#10;&#10;Description automatically generated with medium confidence">
            <a:extLst>
              <a:ext uri="{FF2B5EF4-FFF2-40B4-BE49-F238E27FC236}">
                <a16:creationId xmlns:a16="http://schemas.microsoft.com/office/drawing/2014/main" id="{4D4F5752-CE57-516D-769C-3B559E6D8E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7682" y="2031518"/>
            <a:ext cx="2761200" cy="2761200"/>
          </a:xfrm>
          <a:prstGeom prst="rect">
            <a:avLst/>
          </a:prstGeom>
        </p:spPr>
      </p:pic>
      <p:pic>
        <p:nvPicPr>
          <p:cNvPr id="12" name="Picture 11" descr="A screenshot of a graph&#10;&#10;Description automatically generated">
            <a:extLst>
              <a:ext uri="{FF2B5EF4-FFF2-40B4-BE49-F238E27FC236}">
                <a16:creationId xmlns:a16="http://schemas.microsoft.com/office/drawing/2014/main" id="{F4B57C42-CFAF-FD18-2CA1-979AEA4D5C6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 b="1862"/>
          <a:stretch/>
        </p:blipFill>
        <p:spPr bwMode="auto">
          <a:xfrm>
            <a:off x="6374053" y="2031518"/>
            <a:ext cx="2703182" cy="2637192"/>
          </a:xfrm>
          <a:prstGeom prst="rect">
            <a:avLst/>
          </a:prstGeom>
          <a:ln>
            <a:noFill/>
          </a:ln>
          <a:extLst>
            <a:ext uri="{53640926-AAD7-44D8-BBD7-CCE9431645EC}">
              <a14:shadowObscured xmlns:a14="http://schemas.microsoft.com/office/drawing/2010/main"/>
            </a:ext>
          </a:extLst>
        </p:spPr>
      </p:pic>
      <p:pic>
        <p:nvPicPr>
          <p:cNvPr id="13" name="Picture 12" descr="A group of graphs with numbers&#10;&#10;Description automatically generated with medium confidence">
            <a:extLst>
              <a:ext uri="{FF2B5EF4-FFF2-40B4-BE49-F238E27FC236}">
                <a16:creationId xmlns:a16="http://schemas.microsoft.com/office/drawing/2014/main" id="{F7763D57-81E7-369B-2BDB-D3398148E84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047"/>
          <a:stretch/>
        </p:blipFill>
        <p:spPr bwMode="auto">
          <a:xfrm>
            <a:off x="9145715" y="2031518"/>
            <a:ext cx="2829649" cy="2761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77957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8AFC-8CAA-8311-B3E7-4C0E96ABF4A7}"/>
              </a:ext>
            </a:extLst>
          </p:cNvPr>
          <p:cNvSpPr>
            <a:spLocks noGrp="1"/>
          </p:cNvSpPr>
          <p:nvPr>
            <p:ph type="title"/>
          </p:nvPr>
        </p:nvSpPr>
        <p:spPr/>
        <p:txBody>
          <a:bodyPr>
            <a:normAutofit/>
          </a:bodyPr>
          <a:lstStyle/>
          <a:p>
            <a:r>
              <a:rPr lang="en-GB" sz="2800" b="1" dirty="0">
                <a:latin typeface="Calibri" panose="020F0502020204030204" pitchFamily="34" charset="0"/>
                <a:cs typeface="Calibri" panose="020F0502020204030204" pitchFamily="34" charset="0"/>
              </a:rPr>
              <a:t>Evaluating batch effect: slides (barcodes of the plate)</a:t>
            </a:r>
            <a:br>
              <a:rPr lang="en-GB" sz="2800" b="1"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Samples are coloured by slides</a:t>
            </a:r>
          </a:p>
        </p:txBody>
      </p:sp>
      <p:sp>
        <p:nvSpPr>
          <p:cNvPr id="5" name="TextBox 4">
            <a:extLst>
              <a:ext uri="{FF2B5EF4-FFF2-40B4-BE49-F238E27FC236}">
                <a16:creationId xmlns:a16="http://schemas.microsoft.com/office/drawing/2014/main" id="{A7BED5D5-0D64-46E2-E888-1BD5CEF1B6B4}"/>
              </a:ext>
            </a:extLst>
          </p:cNvPr>
          <p:cNvSpPr txBox="1"/>
          <p:nvPr/>
        </p:nvSpPr>
        <p:spPr>
          <a:xfrm>
            <a:off x="2343150" y="1662188"/>
            <a:ext cx="1401281"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IMAGEN FU2</a:t>
            </a:r>
          </a:p>
        </p:txBody>
      </p:sp>
      <p:sp>
        <p:nvSpPr>
          <p:cNvPr id="6" name="TextBox 5">
            <a:extLst>
              <a:ext uri="{FF2B5EF4-FFF2-40B4-BE49-F238E27FC236}">
                <a16:creationId xmlns:a16="http://schemas.microsoft.com/office/drawing/2014/main" id="{56D9218B-60F3-FF2E-8041-193177F2B6D2}"/>
              </a:ext>
            </a:extLst>
          </p:cNvPr>
          <p:cNvSpPr txBox="1"/>
          <p:nvPr/>
        </p:nvSpPr>
        <p:spPr>
          <a:xfrm>
            <a:off x="8376594" y="1662944"/>
            <a:ext cx="1401281"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IMAGEN FU3</a:t>
            </a:r>
          </a:p>
        </p:txBody>
      </p:sp>
      <p:sp>
        <p:nvSpPr>
          <p:cNvPr id="11" name="TextBox 10">
            <a:extLst>
              <a:ext uri="{FF2B5EF4-FFF2-40B4-BE49-F238E27FC236}">
                <a16:creationId xmlns:a16="http://schemas.microsoft.com/office/drawing/2014/main" id="{A9537D9A-AC98-7D9B-AC6D-B693D1D3B3C2}"/>
              </a:ext>
            </a:extLst>
          </p:cNvPr>
          <p:cNvSpPr txBox="1"/>
          <p:nvPr/>
        </p:nvSpPr>
        <p:spPr>
          <a:xfrm>
            <a:off x="1744734" y="5154056"/>
            <a:ext cx="9142599" cy="369332"/>
          </a:xfrm>
          <a:prstGeom prst="rect">
            <a:avLst/>
          </a:prstGeom>
          <a:noFill/>
        </p:spPr>
        <p:txBody>
          <a:bodyPr wrap="square">
            <a:spAutoFit/>
          </a:bodyPr>
          <a:lstStyle/>
          <a:p>
            <a:pPr marL="457200" indent="-457200">
              <a:buFont typeface="Arial" panose="020B0604020202020204" pitchFamily="34" charset="0"/>
              <a:buChar char="•"/>
            </a:pPr>
            <a:r>
              <a:rPr lang="en-US" sz="1800" kern="100" dirty="0">
                <a:effectLst/>
                <a:latin typeface="Calibri" panose="020F0502020204030204" pitchFamily="34" charset="0"/>
                <a:ea typeface="DengXian" panose="02010600030101010101" pitchFamily="2" charset="-122"/>
                <a:cs typeface="Calibri" panose="020F0502020204030204" pitchFamily="34" charset="0"/>
              </a:rPr>
              <a:t>No significant effects of </a:t>
            </a:r>
            <a:r>
              <a:rPr lang="en-US" kern="100" dirty="0">
                <a:latin typeface="Calibri" panose="020F0502020204030204" pitchFamily="34" charset="0"/>
                <a:ea typeface="DengXian" panose="02010600030101010101" pitchFamily="2" charset="-122"/>
                <a:cs typeface="Calibri" panose="020F0502020204030204" pitchFamily="34" charset="0"/>
              </a:rPr>
              <a:t>slide</a:t>
            </a:r>
            <a:r>
              <a:rPr lang="en-US" sz="1800" kern="100" dirty="0">
                <a:effectLst/>
                <a:latin typeface="Calibri" panose="020F0502020204030204" pitchFamily="34" charset="0"/>
                <a:ea typeface="DengXian" panose="02010600030101010101" pitchFamily="2" charset="-122"/>
                <a:cs typeface="Calibri" panose="020F0502020204030204" pitchFamily="34" charset="0"/>
              </a:rPr>
              <a:t>s on PCs of the methylation levels were found.</a:t>
            </a:r>
            <a:endParaRPr lang="en-GB" sz="1800" kern="100" dirty="0">
              <a:effectLst/>
              <a:latin typeface="Calibri" panose="020F0502020204030204" pitchFamily="34" charset="0"/>
              <a:ea typeface="DengXian" panose="02010600030101010101" pitchFamily="2" charset="-122"/>
              <a:cs typeface="Calibri" panose="020F0502020204030204" pitchFamily="34" charset="0"/>
            </a:endParaRPr>
          </a:p>
        </p:txBody>
      </p:sp>
      <p:pic>
        <p:nvPicPr>
          <p:cNvPr id="3" name="Picture 2" descr="A screenshot of a graph&#10;&#10;Description automatically generated">
            <a:extLst>
              <a:ext uri="{FF2B5EF4-FFF2-40B4-BE49-F238E27FC236}">
                <a16:creationId xmlns:a16="http://schemas.microsoft.com/office/drawing/2014/main" id="{419984E7-39C1-2D75-B060-CEB4E6868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2590" y="2031518"/>
            <a:ext cx="2761201" cy="2761201"/>
          </a:xfrm>
          <a:prstGeom prst="rect">
            <a:avLst/>
          </a:prstGeom>
        </p:spPr>
      </p:pic>
      <p:pic>
        <p:nvPicPr>
          <p:cNvPr id="4" name="Picture 3" descr="A group of black and white graphs&#10;&#10;Description automatically generated">
            <a:extLst>
              <a:ext uri="{FF2B5EF4-FFF2-40B4-BE49-F238E27FC236}">
                <a16:creationId xmlns:a16="http://schemas.microsoft.com/office/drawing/2014/main" id="{92B7ABED-263C-E8A5-B605-90759FBB9B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3790" y="2031518"/>
            <a:ext cx="2761200" cy="2761200"/>
          </a:xfrm>
          <a:prstGeom prst="rect">
            <a:avLst/>
          </a:prstGeom>
        </p:spPr>
      </p:pic>
      <p:pic>
        <p:nvPicPr>
          <p:cNvPr id="12" name="Picture 11" descr="A screenshot of a graph&#10;&#10;Description automatically generated">
            <a:extLst>
              <a:ext uri="{FF2B5EF4-FFF2-40B4-BE49-F238E27FC236}">
                <a16:creationId xmlns:a16="http://schemas.microsoft.com/office/drawing/2014/main" id="{0A30960A-2644-0C85-B82C-0A270C3FA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6033" y="2031518"/>
            <a:ext cx="2766102" cy="2761201"/>
          </a:xfrm>
          <a:prstGeom prst="rect">
            <a:avLst/>
          </a:prstGeom>
        </p:spPr>
      </p:pic>
      <p:pic>
        <p:nvPicPr>
          <p:cNvPr id="13" name="Picture 12" descr="A group of black lines with numbers&#10;&#10;Description automatically generated with medium confidence">
            <a:extLst>
              <a:ext uri="{FF2B5EF4-FFF2-40B4-BE49-F238E27FC236}">
                <a16:creationId xmlns:a16="http://schemas.microsoft.com/office/drawing/2014/main" id="{631AB374-6FCA-956E-207E-41AAC9942B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77235" y="2031517"/>
            <a:ext cx="2761201" cy="2761201"/>
          </a:xfrm>
          <a:prstGeom prst="rect">
            <a:avLst/>
          </a:prstGeom>
        </p:spPr>
      </p:pic>
    </p:spTree>
    <p:extLst>
      <p:ext uri="{BB962C8B-B14F-4D97-AF65-F5344CB8AC3E}">
        <p14:creationId xmlns:p14="http://schemas.microsoft.com/office/powerpoint/2010/main" val="4252170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8AFC-8CAA-8311-B3E7-4C0E96ABF4A7}"/>
              </a:ext>
            </a:extLst>
          </p:cNvPr>
          <p:cNvSpPr>
            <a:spLocks noGrp="1"/>
          </p:cNvSpPr>
          <p:nvPr>
            <p:ph type="title"/>
          </p:nvPr>
        </p:nvSpPr>
        <p:spPr/>
        <p:txBody>
          <a:bodyPr>
            <a:normAutofit/>
          </a:bodyPr>
          <a:lstStyle/>
          <a:p>
            <a:r>
              <a:rPr lang="en-GB" sz="2800" b="1" dirty="0">
                <a:latin typeface="Calibri" panose="020F0502020204030204" pitchFamily="34" charset="0"/>
                <a:cs typeface="Calibri" panose="020F0502020204030204" pitchFamily="34" charset="0"/>
              </a:rPr>
              <a:t>Evaluating batch effect: slides (barcodes of the plate)</a:t>
            </a:r>
            <a:br>
              <a:rPr lang="en-GB" sz="2800" b="1"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Samples are coloured by slides</a:t>
            </a:r>
          </a:p>
        </p:txBody>
      </p:sp>
      <p:sp>
        <p:nvSpPr>
          <p:cNvPr id="5" name="TextBox 4">
            <a:extLst>
              <a:ext uri="{FF2B5EF4-FFF2-40B4-BE49-F238E27FC236}">
                <a16:creationId xmlns:a16="http://schemas.microsoft.com/office/drawing/2014/main" id="{A7BED5D5-0D64-46E2-E888-1BD5CEF1B6B4}"/>
              </a:ext>
            </a:extLst>
          </p:cNvPr>
          <p:cNvSpPr txBox="1"/>
          <p:nvPr/>
        </p:nvSpPr>
        <p:spPr>
          <a:xfrm>
            <a:off x="2343150" y="1662188"/>
            <a:ext cx="1029064"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STRATIFY</a:t>
            </a:r>
          </a:p>
        </p:txBody>
      </p:sp>
      <p:sp>
        <p:nvSpPr>
          <p:cNvPr id="6" name="TextBox 5">
            <a:extLst>
              <a:ext uri="{FF2B5EF4-FFF2-40B4-BE49-F238E27FC236}">
                <a16:creationId xmlns:a16="http://schemas.microsoft.com/office/drawing/2014/main" id="{56D9218B-60F3-FF2E-8041-193177F2B6D2}"/>
              </a:ext>
            </a:extLst>
          </p:cNvPr>
          <p:cNvSpPr txBox="1"/>
          <p:nvPr/>
        </p:nvSpPr>
        <p:spPr>
          <a:xfrm>
            <a:off x="8761154" y="1686692"/>
            <a:ext cx="769121"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ESTRA</a:t>
            </a:r>
          </a:p>
        </p:txBody>
      </p:sp>
      <p:sp>
        <p:nvSpPr>
          <p:cNvPr id="11" name="TextBox 10">
            <a:extLst>
              <a:ext uri="{FF2B5EF4-FFF2-40B4-BE49-F238E27FC236}">
                <a16:creationId xmlns:a16="http://schemas.microsoft.com/office/drawing/2014/main" id="{A9537D9A-AC98-7D9B-AC6D-B693D1D3B3C2}"/>
              </a:ext>
            </a:extLst>
          </p:cNvPr>
          <p:cNvSpPr txBox="1"/>
          <p:nvPr/>
        </p:nvSpPr>
        <p:spPr>
          <a:xfrm>
            <a:off x="1498600" y="5133543"/>
            <a:ext cx="9194799" cy="369332"/>
          </a:xfrm>
          <a:prstGeom prst="rect">
            <a:avLst/>
          </a:prstGeom>
          <a:noFill/>
        </p:spPr>
        <p:txBody>
          <a:bodyPr wrap="square">
            <a:spAutoFit/>
          </a:bodyPr>
          <a:lstStyle/>
          <a:p>
            <a:pPr marL="457200" indent="-457200">
              <a:buFont typeface="Arial" panose="020B0604020202020204" pitchFamily="34" charset="0"/>
              <a:buChar char="•"/>
            </a:pPr>
            <a:r>
              <a:rPr lang="en-US" kern="100" dirty="0">
                <a:latin typeface="Calibri" panose="020F0502020204030204" pitchFamily="34" charset="0"/>
                <a:ea typeface="DengXian" panose="02010600030101010101" pitchFamily="2" charset="-122"/>
                <a:cs typeface="Calibri" panose="020F0502020204030204" pitchFamily="34" charset="0"/>
              </a:rPr>
              <a:t>There were weak effects of slides on the 3</a:t>
            </a:r>
            <a:r>
              <a:rPr lang="en-US" kern="100" baseline="30000" dirty="0">
                <a:latin typeface="Calibri" panose="020F0502020204030204" pitchFamily="34" charset="0"/>
                <a:ea typeface="DengXian" panose="02010600030101010101" pitchFamily="2" charset="-122"/>
                <a:cs typeface="Calibri" panose="020F0502020204030204" pitchFamily="34" charset="0"/>
              </a:rPr>
              <a:t>rd</a:t>
            </a:r>
            <a:r>
              <a:rPr lang="en-US" kern="100" dirty="0">
                <a:latin typeface="Calibri" panose="020F0502020204030204" pitchFamily="34" charset="0"/>
                <a:ea typeface="DengXian" panose="02010600030101010101" pitchFamily="2" charset="-122"/>
                <a:cs typeface="Calibri" panose="020F0502020204030204" pitchFamily="34" charset="0"/>
              </a:rPr>
              <a:t> PCs (and 4</a:t>
            </a:r>
            <a:r>
              <a:rPr lang="en-US" kern="100" baseline="30000" dirty="0">
                <a:latin typeface="Calibri" panose="020F0502020204030204" pitchFamily="34" charset="0"/>
                <a:ea typeface="DengXian" panose="02010600030101010101" pitchFamily="2" charset="-122"/>
                <a:cs typeface="Calibri" panose="020F0502020204030204" pitchFamily="34" charset="0"/>
              </a:rPr>
              <a:t>th</a:t>
            </a:r>
            <a:r>
              <a:rPr lang="en-US" kern="100" dirty="0">
                <a:latin typeface="Calibri" panose="020F0502020204030204" pitchFamily="34" charset="0"/>
                <a:ea typeface="DengXian" panose="02010600030101010101" pitchFamily="2" charset="-122"/>
                <a:cs typeface="Calibri" panose="020F0502020204030204" pitchFamily="34" charset="0"/>
              </a:rPr>
              <a:t> PCs in ESTRA) of methylation data</a:t>
            </a:r>
            <a:endParaRPr lang="en-GB" sz="1800" kern="100" dirty="0">
              <a:effectLst/>
              <a:latin typeface="Calibri" panose="020F0502020204030204" pitchFamily="34" charset="0"/>
              <a:ea typeface="DengXian" panose="02010600030101010101" pitchFamily="2" charset="-122"/>
              <a:cs typeface="Calibri" panose="020F0502020204030204" pitchFamily="34" charset="0"/>
            </a:endParaRPr>
          </a:p>
        </p:txBody>
      </p:sp>
      <p:pic>
        <p:nvPicPr>
          <p:cNvPr id="7" name="Picture 6" descr="A screenshot of a graph&#10;&#10;Description automatically generated">
            <a:extLst>
              <a:ext uri="{FF2B5EF4-FFF2-40B4-BE49-F238E27FC236}">
                <a16:creationId xmlns:a16="http://schemas.microsoft.com/office/drawing/2014/main" id="{D93250F7-00FE-DAD4-4321-5DF084840E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481" y="2031518"/>
            <a:ext cx="2761201" cy="2761201"/>
          </a:xfrm>
          <a:prstGeom prst="rect">
            <a:avLst/>
          </a:prstGeom>
        </p:spPr>
      </p:pic>
      <p:pic>
        <p:nvPicPr>
          <p:cNvPr id="8" name="Picture 7" descr="A group of graphs showing different types of data&#10;&#10;Description automatically generated with medium confidence">
            <a:extLst>
              <a:ext uri="{FF2B5EF4-FFF2-40B4-BE49-F238E27FC236}">
                <a16:creationId xmlns:a16="http://schemas.microsoft.com/office/drawing/2014/main" id="{AF2983B4-F37E-76A9-B307-CA0C1D588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7682" y="2031517"/>
            <a:ext cx="2756281" cy="2761201"/>
          </a:xfrm>
          <a:prstGeom prst="rect">
            <a:avLst/>
          </a:prstGeom>
        </p:spPr>
      </p:pic>
      <p:pic>
        <p:nvPicPr>
          <p:cNvPr id="9" name="Picture 8" descr="A screenshot of a graph&#10;&#10;Description automatically generated">
            <a:extLst>
              <a:ext uri="{FF2B5EF4-FFF2-40B4-BE49-F238E27FC236}">
                <a16:creationId xmlns:a16="http://schemas.microsoft.com/office/drawing/2014/main" id="{7B79F003-3491-3D54-9063-E66ACC21C5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4514" y="2031516"/>
            <a:ext cx="2761201" cy="2761201"/>
          </a:xfrm>
          <a:prstGeom prst="rect">
            <a:avLst/>
          </a:prstGeom>
        </p:spPr>
      </p:pic>
      <p:pic>
        <p:nvPicPr>
          <p:cNvPr id="10" name="Picture 9" descr="A group of graphs with numbers and letters&#10;&#10;Description automatically generated with medium confidence">
            <a:extLst>
              <a:ext uri="{FF2B5EF4-FFF2-40B4-BE49-F238E27FC236}">
                <a16:creationId xmlns:a16="http://schemas.microsoft.com/office/drawing/2014/main" id="{84F02F2F-257A-28FE-2786-A0AA0FB5C1F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715" y="2031515"/>
            <a:ext cx="2770426" cy="2761201"/>
          </a:xfrm>
          <a:prstGeom prst="rect">
            <a:avLst/>
          </a:prstGeom>
        </p:spPr>
      </p:pic>
    </p:spTree>
    <p:extLst>
      <p:ext uri="{BB962C8B-B14F-4D97-AF65-F5344CB8AC3E}">
        <p14:creationId xmlns:p14="http://schemas.microsoft.com/office/powerpoint/2010/main" val="2532795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8AFC-8CAA-8311-B3E7-4C0E96ABF4A7}"/>
              </a:ext>
            </a:extLst>
          </p:cNvPr>
          <p:cNvSpPr>
            <a:spLocks noGrp="1"/>
          </p:cNvSpPr>
          <p:nvPr>
            <p:ph type="title"/>
          </p:nvPr>
        </p:nvSpPr>
        <p:spPr/>
        <p:txBody>
          <a:bodyPr>
            <a:normAutofit/>
          </a:bodyPr>
          <a:lstStyle/>
          <a:p>
            <a:r>
              <a:rPr lang="en-GB" sz="2800" b="1" dirty="0">
                <a:latin typeface="Calibri" panose="020F0502020204030204" pitchFamily="34" charset="0"/>
                <a:cs typeface="Calibri" panose="020F0502020204030204" pitchFamily="34" charset="0"/>
              </a:rPr>
              <a:t>Evaluating batch effect: location (locations on the array)</a:t>
            </a:r>
            <a:br>
              <a:rPr lang="en-GB" sz="2800" b="1"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Samples are coloured by locations</a:t>
            </a:r>
          </a:p>
        </p:txBody>
      </p:sp>
      <p:sp>
        <p:nvSpPr>
          <p:cNvPr id="5" name="TextBox 4">
            <a:extLst>
              <a:ext uri="{FF2B5EF4-FFF2-40B4-BE49-F238E27FC236}">
                <a16:creationId xmlns:a16="http://schemas.microsoft.com/office/drawing/2014/main" id="{A7BED5D5-0D64-46E2-E888-1BD5CEF1B6B4}"/>
              </a:ext>
            </a:extLst>
          </p:cNvPr>
          <p:cNvSpPr txBox="1"/>
          <p:nvPr/>
        </p:nvSpPr>
        <p:spPr>
          <a:xfrm>
            <a:off x="2343150" y="1662188"/>
            <a:ext cx="1401281"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IMAGEN FU2</a:t>
            </a:r>
          </a:p>
        </p:txBody>
      </p:sp>
      <p:sp>
        <p:nvSpPr>
          <p:cNvPr id="6" name="TextBox 5">
            <a:extLst>
              <a:ext uri="{FF2B5EF4-FFF2-40B4-BE49-F238E27FC236}">
                <a16:creationId xmlns:a16="http://schemas.microsoft.com/office/drawing/2014/main" id="{56D9218B-60F3-FF2E-8041-193177F2B6D2}"/>
              </a:ext>
            </a:extLst>
          </p:cNvPr>
          <p:cNvSpPr txBox="1"/>
          <p:nvPr/>
        </p:nvSpPr>
        <p:spPr>
          <a:xfrm>
            <a:off x="8376594" y="1662944"/>
            <a:ext cx="1401281"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IMAGEN FU3</a:t>
            </a:r>
          </a:p>
        </p:txBody>
      </p:sp>
      <p:sp>
        <p:nvSpPr>
          <p:cNvPr id="11" name="TextBox 10">
            <a:extLst>
              <a:ext uri="{FF2B5EF4-FFF2-40B4-BE49-F238E27FC236}">
                <a16:creationId xmlns:a16="http://schemas.microsoft.com/office/drawing/2014/main" id="{A9537D9A-AC98-7D9B-AC6D-B693D1D3B3C2}"/>
              </a:ext>
            </a:extLst>
          </p:cNvPr>
          <p:cNvSpPr txBox="1"/>
          <p:nvPr/>
        </p:nvSpPr>
        <p:spPr>
          <a:xfrm>
            <a:off x="1744734" y="5154056"/>
            <a:ext cx="9142599" cy="369332"/>
          </a:xfrm>
          <a:prstGeom prst="rect">
            <a:avLst/>
          </a:prstGeom>
          <a:noFill/>
        </p:spPr>
        <p:txBody>
          <a:bodyPr wrap="square">
            <a:spAutoFit/>
          </a:bodyPr>
          <a:lstStyle/>
          <a:p>
            <a:pPr marL="457200" indent="-457200">
              <a:buFont typeface="Arial" panose="020B0604020202020204" pitchFamily="34" charset="0"/>
              <a:buChar char="•"/>
            </a:pPr>
            <a:r>
              <a:rPr lang="en-US" sz="1800" kern="100" dirty="0">
                <a:effectLst/>
                <a:latin typeface="Calibri" panose="020F0502020204030204" pitchFamily="34" charset="0"/>
                <a:ea typeface="DengXian" panose="02010600030101010101" pitchFamily="2" charset="-122"/>
                <a:cs typeface="Calibri" panose="020F0502020204030204" pitchFamily="34" charset="0"/>
              </a:rPr>
              <a:t>No significant effects of </a:t>
            </a:r>
            <a:r>
              <a:rPr lang="en-US" kern="100" dirty="0">
                <a:latin typeface="Calibri" panose="020F0502020204030204" pitchFamily="34" charset="0"/>
                <a:ea typeface="DengXian" panose="02010600030101010101" pitchFamily="2" charset="-122"/>
                <a:cs typeface="Calibri" panose="020F0502020204030204" pitchFamily="34" charset="0"/>
              </a:rPr>
              <a:t>slide</a:t>
            </a:r>
            <a:r>
              <a:rPr lang="en-US" sz="1800" kern="100" dirty="0">
                <a:effectLst/>
                <a:latin typeface="Calibri" panose="020F0502020204030204" pitchFamily="34" charset="0"/>
                <a:ea typeface="DengXian" panose="02010600030101010101" pitchFamily="2" charset="-122"/>
                <a:cs typeface="Calibri" panose="020F0502020204030204" pitchFamily="34" charset="0"/>
              </a:rPr>
              <a:t>s on PCs of the methylation levels were found.</a:t>
            </a:r>
            <a:endParaRPr lang="en-GB" sz="1800" kern="100" dirty="0">
              <a:effectLst/>
              <a:latin typeface="Calibri" panose="020F0502020204030204" pitchFamily="34" charset="0"/>
              <a:ea typeface="DengXian" panose="02010600030101010101" pitchFamily="2" charset="-122"/>
              <a:cs typeface="Calibri" panose="020F0502020204030204" pitchFamily="34" charset="0"/>
            </a:endParaRPr>
          </a:p>
        </p:txBody>
      </p:sp>
      <p:pic>
        <p:nvPicPr>
          <p:cNvPr id="7" name="Picture 6" descr="A collage of multiple dots&#10;&#10;Description automatically generated with medium confidence">
            <a:extLst>
              <a:ext uri="{FF2B5EF4-FFF2-40B4-BE49-F238E27FC236}">
                <a16:creationId xmlns:a16="http://schemas.microsoft.com/office/drawing/2014/main" id="{78AD37EA-FEE8-19C4-E0FE-474AF5DB6A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2590" y="2207277"/>
            <a:ext cx="2761200" cy="2766110"/>
          </a:xfrm>
          <a:prstGeom prst="rect">
            <a:avLst/>
          </a:prstGeom>
        </p:spPr>
      </p:pic>
      <p:pic>
        <p:nvPicPr>
          <p:cNvPr id="8" name="Picture 7" descr="A group of graphs with numbers&#10;&#10;Description automatically generated with medium confidence">
            <a:extLst>
              <a:ext uri="{FF2B5EF4-FFF2-40B4-BE49-F238E27FC236}">
                <a16:creationId xmlns:a16="http://schemas.microsoft.com/office/drawing/2014/main" id="{66C8BBCF-B5E5-C6DE-42D2-27297A29C8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1349" y="2207276"/>
            <a:ext cx="2761183" cy="2766111"/>
          </a:xfrm>
          <a:prstGeom prst="rect">
            <a:avLst/>
          </a:prstGeom>
        </p:spPr>
      </p:pic>
      <p:pic>
        <p:nvPicPr>
          <p:cNvPr id="9" name="Picture 8" descr="A screenshot of a graph&#10;&#10;Description automatically generated">
            <a:extLst>
              <a:ext uri="{FF2B5EF4-FFF2-40B4-BE49-F238E27FC236}">
                <a16:creationId xmlns:a16="http://schemas.microsoft.com/office/drawing/2014/main" id="{4B7013AB-5ABE-7CB0-2CE6-E392899F04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6033" y="2207275"/>
            <a:ext cx="2766111" cy="2766111"/>
          </a:xfrm>
          <a:prstGeom prst="rect">
            <a:avLst/>
          </a:prstGeom>
        </p:spPr>
      </p:pic>
      <p:pic>
        <p:nvPicPr>
          <p:cNvPr id="10" name="Picture 9" descr="A group of graphs with numbers&#10;&#10;Description automatically generated with medium confidence">
            <a:extLst>
              <a:ext uri="{FF2B5EF4-FFF2-40B4-BE49-F238E27FC236}">
                <a16:creationId xmlns:a16="http://schemas.microsoft.com/office/drawing/2014/main" id="{21A9071D-02A3-70D2-EA90-F8D75A4DAC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74775" y="2207274"/>
            <a:ext cx="2766111" cy="2766111"/>
          </a:xfrm>
          <a:prstGeom prst="rect">
            <a:avLst/>
          </a:prstGeom>
        </p:spPr>
      </p:pic>
    </p:spTree>
    <p:extLst>
      <p:ext uri="{BB962C8B-B14F-4D97-AF65-F5344CB8AC3E}">
        <p14:creationId xmlns:p14="http://schemas.microsoft.com/office/powerpoint/2010/main" val="3432970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8AFC-8CAA-8311-B3E7-4C0E96ABF4A7}"/>
              </a:ext>
            </a:extLst>
          </p:cNvPr>
          <p:cNvSpPr>
            <a:spLocks noGrp="1"/>
          </p:cNvSpPr>
          <p:nvPr>
            <p:ph type="title"/>
          </p:nvPr>
        </p:nvSpPr>
        <p:spPr/>
        <p:txBody>
          <a:bodyPr>
            <a:normAutofit/>
          </a:bodyPr>
          <a:lstStyle/>
          <a:p>
            <a:r>
              <a:rPr lang="en-GB" sz="2800" b="1" dirty="0">
                <a:latin typeface="Calibri" panose="020F0502020204030204" pitchFamily="34" charset="0"/>
                <a:cs typeface="Calibri" panose="020F0502020204030204" pitchFamily="34" charset="0"/>
              </a:rPr>
              <a:t>Evaluating batch effect: location (locations on the array)</a:t>
            </a:r>
            <a:br>
              <a:rPr lang="en-GB" sz="2800" b="1"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Samples are coloured by locations</a:t>
            </a:r>
          </a:p>
        </p:txBody>
      </p:sp>
      <p:sp>
        <p:nvSpPr>
          <p:cNvPr id="5" name="TextBox 4">
            <a:extLst>
              <a:ext uri="{FF2B5EF4-FFF2-40B4-BE49-F238E27FC236}">
                <a16:creationId xmlns:a16="http://schemas.microsoft.com/office/drawing/2014/main" id="{A7BED5D5-0D64-46E2-E888-1BD5CEF1B6B4}"/>
              </a:ext>
            </a:extLst>
          </p:cNvPr>
          <p:cNvSpPr txBox="1"/>
          <p:nvPr/>
        </p:nvSpPr>
        <p:spPr>
          <a:xfrm>
            <a:off x="2343150" y="1662188"/>
            <a:ext cx="1029064"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STRATIFY</a:t>
            </a:r>
          </a:p>
        </p:txBody>
      </p:sp>
      <p:sp>
        <p:nvSpPr>
          <p:cNvPr id="6" name="TextBox 5">
            <a:extLst>
              <a:ext uri="{FF2B5EF4-FFF2-40B4-BE49-F238E27FC236}">
                <a16:creationId xmlns:a16="http://schemas.microsoft.com/office/drawing/2014/main" id="{56D9218B-60F3-FF2E-8041-193177F2B6D2}"/>
              </a:ext>
            </a:extLst>
          </p:cNvPr>
          <p:cNvSpPr txBox="1"/>
          <p:nvPr/>
        </p:nvSpPr>
        <p:spPr>
          <a:xfrm>
            <a:off x="8761154" y="1686692"/>
            <a:ext cx="769121"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ESTRA</a:t>
            </a:r>
          </a:p>
        </p:txBody>
      </p:sp>
      <p:sp>
        <p:nvSpPr>
          <p:cNvPr id="11" name="TextBox 10">
            <a:extLst>
              <a:ext uri="{FF2B5EF4-FFF2-40B4-BE49-F238E27FC236}">
                <a16:creationId xmlns:a16="http://schemas.microsoft.com/office/drawing/2014/main" id="{A9537D9A-AC98-7D9B-AC6D-B693D1D3B3C2}"/>
              </a:ext>
            </a:extLst>
          </p:cNvPr>
          <p:cNvSpPr txBox="1"/>
          <p:nvPr/>
        </p:nvSpPr>
        <p:spPr>
          <a:xfrm>
            <a:off x="730250" y="5195812"/>
            <a:ext cx="10731500" cy="369332"/>
          </a:xfrm>
          <a:prstGeom prst="rect">
            <a:avLst/>
          </a:prstGeom>
          <a:noFill/>
        </p:spPr>
        <p:txBody>
          <a:bodyPr wrap="square">
            <a:spAutoFit/>
          </a:bodyPr>
          <a:lstStyle/>
          <a:p>
            <a:pPr marL="457200" indent="-457200">
              <a:buFont typeface="Arial" panose="020B0604020202020204" pitchFamily="34" charset="0"/>
              <a:buChar char="•"/>
            </a:pPr>
            <a:r>
              <a:rPr lang="en-US" kern="100" dirty="0">
                <a:latin typeface="Calibri" panose="020F0502020204030204" pitchFamily="34" charset="0"/>
                <a:ea typeface="DengXian" panose="02010600030101010101" pitchFamily="2" charset="-122"/>
                <a:cs typeface="Calibri" panose="020F0502020204030204" pitchFamily="34" charset="0"/>
              </a:rPr>
              <a:t>There were weak effects of slides on the 1</a:t>
            </a:r>
            <a:r>
              <a:rPr lang="en-US" kern="100" baseline="30000" dirty="0">
                <a:latin typeface="Calibri" panose="020F0502020204030204" pitchFamily="34" charset="0"/>
                <a:ea typeface="DengXian" panose="02010600030101010101" pitchFamily="2" charset="-122"/>
                <a:cs typeface="Calibri" panose="020F0502020204030204" pitchFamily="34" charset="0"/>
              </a:rPr>
              <a:t>st</a:t>
            </a:r>
            <a:r>
              <a:rPr lang="en-US" kern="100" dirty="0">
                <a:latin typeface="Calibri" panose="020F0502020204030204" pitchFamily="34" charset="0"/>
                <a:ea typeface="DengXian" panose="02010600030101010101" pitchFamily="2" charset="-122"/>
                <a:cs typeface="Calibri" panose="020F0502020204030204" pitchFamily="34" charset="0"/>
              </a:rPr>
              <a:t> PC for STRATIFY and 3</a:t>
            </a:r>
            <a:r>
              <a:rPr lang="en-US" kern="100" baseline="30000" dirty="0">
                <a:latin typeface="Calibri" panose="020F0502020204030204" pitchFamily="34" charset="0"/>
                <a:ea typeface="DengXian" panose="02010600030101010101" pitchFamily="2" charset="-122"/>
                <a:cs typeface="Calibri" panose="020F0502020204030204" pitchFamily="34" charset="0"/>
              </a:rPr>
              <a:t>rd</a:t>
            </a:r>
            <a:r>
              <a:rPr lang="en-US" kern="100" dirty="0">
                <a:latin typeface="Calibri" panose="020F0502020204030204" pitchFamily="34" charset="0"/>
                <a:ea typeface="DengXian" panose="02010600030101010101" pitchFamily="2" charset="-122"/>
                <a:cs typeface="Calibri" panose="020F0502020204030204" pitchFamily="34" charset="0"/>
              </a:rPr>
              <a:t> PC for ESTRA of their methylation data</a:t>
            </a:r>
            <a:endParaRPr lang="en-GB" sz="1800" kern="100" dirty="0">
              <a:effectLst/>
              <a:latin typeface="Calibri" panose="020F0502020204030204" pitchFamily="34" charset="0"/>
              <a:ea typeface="DengXian" panose="02010600030101010101" pitchFamily="2" charset="-122"/>
              <a:cs typeface="Calibri" panose="020F0502020204030204" pitchFamily="34" charset="0"/>
            </a:endParaRPr>
          </a:p>
        </p:txBody>
      </p:sp>
      <p:pic>
        <p:nvPicPr>
          <p:cNvPr id="3" name="Picture 2" descr="A collage of many dots&#10;&#10;Description automatically generated">
            <a:extLst>
              <a:ext uri="{FF2B5EF4-FFF2-40B4-BE49-F238E27FC236}">
                <a16:creationId xmlns:a16="http://schemas.microsoft.com/office/drawing/2014/main" id="{5E7C40DF-64CB-068C-EB71-CEAD8E619E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995" y="2201928"/>
            <a:ext cx="2755687" cy="2761201"/>
          </a:xfrm>
          <a:prstGeom prst="rect">
            <a:avLst/>
          </a:prstGeom>
        </p:spPr>
      </p:pic>
      <p:pic>
        <p:nvPicPr>
          <p:cNvPr id="4" name="Picture 3" descr="A group of graphs with numbers&#10;&#10;Description automatically generated with medium confidence">
            <a:extLst>
              <a:ext uri="{FF2B5EF4-FFF2-40B4-BE49-F238E27FC236}">
                <a16:creationId xmlns:a16="http://schemas.microsoft.com/office/drawing/2014/main" id="{28103B1C-0C45-EC5C-3954-B30F9071E9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7682" y="2201927"/>
            <a:ext cx="2761202" cy="2761202"/>
          </a:xfrm>
          <a:prstGeom prst="rect">
            <a:avLst/>
          </a:prstGeom>
        </p:spPr>
      </p:pic>
      <p:pic>
        <p:nvPicPr>
          <p:cNvPr id="12" name="Picture 11" descr="A screenshot of a graph&#10;&#10;Description automatically generated">
            <a:extLst>
              <a:ext uri="{FF2B5EF4-FFF2-40B4-BE49-F238E27FC236}">
                <a16:creationId xmlns:a16="http://schemas.microsoft.com/office/drawing/2014/main" id="{2CD24944-18C0-F008-1D4E-E33F9210E5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4513" y="2201927"/>
            <a:ext cx="2755688" cy="2760588"/>
          </a:xfrm>
          <a:prstGeom prst="rect">
            <a:avLst/>
          </a:prstGeom>
        </p:spPr>
      </p:pic>
      <p:pic>
        <p:nvPicPr>
          <p:cNvPr id="13" name="Picture 12" descr="A group of graphs with numbers&#10;&#10;Description automatically generated with medium confidence">
            <a:extLst>
              <a:ext uri="{FF2B5EF4-FFF2-40B4-BE49-F238E27FC236}">
                <a16:creationId xmlns:a16="http://schemas.microsoft.com/office/drawing/2014/main" id="{F222BBE9-8C51-35FB-BC73-C7576C857C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0201" y="2201313"/>
            <a:ext cx="2756282" cy="2761202"/>
          </a:xfrm>
          <a:prstGeom prst="rect">
            <a:avLst/>
          </a:prstGeom>
        </p:spPr>
      </p:pic>
    </p:spTree>
    <p:extLst>
      <p:ext uri="{BB962C8B-B14F-4D97-AF65-F5344CB8AC3E}">
        <p14:creationId xmlns:p14="http://schemas.microsoft.com/office/powerpoint/2010/main" val="3937934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38D0F-AF59-8E45-A99B-FBF633BC935C}"/>
              </a:ext>
            </a:extLst>
          </p:cNvPr>
          <p:cNvSpPr>
            <a:spLocks noGrp="1"/>
          </p:cNvSpPr>
          <p:nvPr>
            <p:ph type="title"/>
          </p:nvPr>
        </p:nvSpPr>
        <p:spPr/>
        <p:txBody>
          <a:bodyPr>
            <a:normAutofit fontScale="90000"/>
          </a:bodyPr>
          <a:lstStyle/>
          <a:p>
            <a:r>
              <a:rPr lang="en-GB" sz="2800" b="1" dirty="0">
                <a:latin typeface="Calibri" panose="020F0502020204030204" pitchFamily="34" charset="0"/>
                <a:cs typeface="Calibri" panose="020F0502020204030204" pitchFamily="34" charset="0"/>
              </a:rPr>
              <a:t>Estimated cell proportion</a:t>
            </a:r>
            <a:br>
              <a:rPr lang="en-GB" sz="28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Note that </a:t>
            </a:r>
            <a:r>
              <a:rPr lang="en-GB" sz="2000" dirty="0" err="1">
                <a:latin typeface="Calibri" panose="020F0502020204030204" pitchFamily="34" charset="0"/>
                <a:cs typeface="Calibri" panose="020F0502020204030204" pitchFamily="34" charset="0"/>
              </a:rPr>
              <a:t>FlowSorted.Blood.EPIC</a:t>
            </a:r>
            <a:r>
              <a:rPr lang="en-GB" sz="2000" dirty="0">
                <a:latin typeface="Calibri" panose="020F0502020204030204" pitchFamily="34" charset="0"/>
                <a:cs typeface="Calibri" panose="020F0502020204030204" pitchFamily="34" charset="0"/>
              </a:rPr>
              <a:t> package (compared to the legacy FlowSorted.Blood.450k package) uses Neutrophils instead of Granulocytes. When using the newer EPIC microarray minfi estimates of cell type composition using the FlowSorted.Blood.450k package are less precise compared to actual cell counts (doi:10.1186/s13059-018-1448-7.)</a:t>
            </a:r>
          </a:p>
        </p:txBody>
      </p:sp>
      <p:sp>
        <p:nvSpPr>
          <p:cNvPr id="5" name="TextBox 4">
            <a:extLst>
              <a:ext uri="{FF2B5EF4-FFF2-40B4-BE49-F238E27FC236}">
                <a16:creationId xmlns:a16="http://schemas.microsoft.com/office/drawing/2014/main" id="{82E04B35-5426-BBB6-7EA5-76374C963BC1}"/>
              </a:ext>
            </a:extLst>
          </p:cNvPr>
          <p:cNvSpPr txBox="1"/>
          <p:nvPr/>
        </p:nvSpPr>
        <p:spPr>
          <a:xfrm>
            <a:off x="2649844" y="1835428"/>
            <a:ext cx="1401281"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IMAGEN FU2</a:t>
            </a:r>
          </a:p>
        </p:txBody>
      </p:sp>
      <p:sp>
        <p:nvSpPr>
          <p:cNvPr id="6" name="TextBox 5">
            <a:extLst>
              <a:ext uri="{FF2B5EF4-FFF2-40B4-BE49-F238E27FC236}">
                <a16:creationId xmlns:a16="http://schemas.microsoft.com/office/drawing/2014/main" id="{AEF04BED-0118-C49F-9739-86EC252BEA63}"/>
              </a:ext>
            </a:extLst>
          </p:cNvPr>
          <p:cNvSpPr txBox="1"/>
          <p:nvPr/>
        </p:nvSpPr>
        <p:spPr>
          <a:xfrm>
            <a:off x="8140877" y="1854752"/>
            <a:ext cx="1401281"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IMAGEN FU3</a:t>
            </a:r>
          </a:p>
        </p:txBody>
      </p:sp>
      <p:pic>
        <p:nvPicPr>
          <p:cNvPr id="14" name="Picture 13">
            <a:extLst>
              <a:ext uri="{FF2B5EF4-FFF2-40B4-BE49-F238E27FC236}">
                <a16:creationId xmlns:a16="http://schemas.microsoft.com/office/drawing/2014/main" id="{5D45DD95-0ECF-EF3C-907D-177EB4BFE6D1}"/>
              </a:ext>
            </a:extLst>
          </p:cNvPr>
          <p:cNvPicPr>
            <a:picLocks noChangeAspect="1"/>
          </p:cNvPicPr>
          <p:nvPr/>
        </p:nvPicPr>
        <p:blipFill>
          <a:blip r:embed="rId2"/>
          <a:stretch>
            <a:fillRect/>
          </a:stretch>
        </p:blipFill>
        <p:spPr>
          <a:xfrm>
            <a:off x="838200" y="2349500"/>
            <a:ext cx="5024571" cy="3479800"/>
          </a:xfrm>
          <a:prstGeom prst="rect">
            <a:avLst/>
          </a:prstGeom>
        </p:spPr>
      </p:pic>
      <p:pic>
        <p:nvPicPr>
          <p:cNvPr id="16" name="Picture 15">
            <a:extLst>
              <a:ext uri="{FF2B5EF4-FFF2-40B4-BE49-F238E27FC236}">
                <a16:creationId xmlns:a16="http://schemas.microsoft.com/office/drawing/2014/main" id="{14C00661-C454-F232-681B-6FB4C3CE62F1}"/>
              </a:ext>
            </a:extLst>
          </p:cNvPr>
          <p:cNvPicPr>
            <a:picLocks noChangeAspect="1"/>
          </p:cNvPicPr>
          <p:nvPr/>
        </p:nvPicPr>
        <p:blipFill>
          <a:blip r:embed="rId3"/>
          <a:stretch>
            <a:fillRect/>
          </a:stretch>
        </p:blipFill>
        <p:spPr>
          <a:xfrm>
            <a:off x="6329229" y="2349500"/>
            <a:ext cx="5024571" cy="3479800"/>
          </a:xfrm>
          <a:prstGeom prst="rect">
            <a:avLst/>
          </a:prstGeom>
        </p:spPr>
      </p:pic>
    </p:spTree>
    <p:extLst>
      <p:ext uri="{BB962C8B-B14F-4D97-AF65-F5344CB8AC3E}">
        <p14:creationId xmlns:p14="http://schemas.microsoft.com/office/powerpoint/2010/main" val="1439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38D0F-AF59-8E45-A99B-FBF633BC935C}"/>
              </a:ext>
            </a:extLst>
          </p:cNvPr>
          <p:cNvSpPr>
            <a:spLocks noGrp="1"/>
          </p:cNvSpPr>
          <p:nvPr>
            <p:ph type="title"/>
          </p:nvPr>
        </p:nvSpPr>
        <p:spPr/>
        <p:txBody>
          <a:bodyPr>
            <a:normAutofit/>
          </a:bodyPr>
          <a:lstStyle/>
          <a:p>
            <a:r>
              <a:rPr lang="en-GB" sz="2800" b="1" dirty="0">
                <a:latin typeface="Calibri" panose="020F0502020204030204" pitchFamily="34" charset="0"/>
                <a:cs typeface="Calibri" panose="020F0502020204030204" pitchFamily="34" charset="0"/>
              </a:rPr>
              <a:t>Estimated cell proportion</a:t>
            </a:r>
          </a:p>
        </p:txBody>
      </p:sp>
      <p:sp>
        <p:nvSpPr>
          <p:cNvPr id="5" name="TextBox 4">
            <a:extLst>
              <a:ext uri="{FF2B5EF4-FFF2-40B4-BE49-F238E27FC236}">
                <a16:creationId xmlns:a16="http://schemas.microsoft.com/office/drawing/2014/main" id="{82E04B35-5426-BBB6-7EA5-76374C963BC1}"/>
              </a:ext>
            </a:extLst>
          </p:cNvPr>
          <p:cNvSpPr txBox="1"/>
          <p:nvPr/>
        </p:nvSpPr>
        <p:spPr>
          <a:xfrm>
            <a:off x="2839563" y="1676816"/>
            <a:ext cx="1029064"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STRATIFY</a:t>
            </a:r>
          </a:p>
        </p:txBody>
      </p:sp>
      <p:sp>
        <p:nvSpPr>
          <p:cNvPr id="6" name="TextBox 5">
            <a:extLst>
              <a:ext uri="{FF2B5EF4-FFF2-40B4-BE49-F238E27FC236}">
                <a16:creationId xmlns:a16="http://schemas.microsoft.com/office/drawing/2014/main" id="{AEF04BED-0118-C49F-9739-86EC252BEA63}"/>
              </a:ext>
            </a:extLst>
          </p:cNvPr>
          <p:cNvSpPr txBox="1"/>
          <p:nvPr/>
        </p:nvSpPr>
        <p:spPr>
          <a:xfrm>
            <a:off x="8453343" y="1690688"/>
            <a:ext cx="769121"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ESTRA</a:t>
            </a:r>
          </a:p>
        </p:txBody>
      </p:sp>
      <p:pic>
        <p:nvPicPr>
          <p:cNvPr id="4" name="Picture 3">
            <a:extLst>
              <a:ext uri="{FF2B5EF4-FFF2-40B4-BE49-F238E27FC236}">
                <a16:creationId xmlns:a16="http://schemas.microsoft.com/office/drawing/2014/main" id="{B1DD8D16-7AEE-D925-F6E0-46C77EF301E4}"/>
              </a:ext>
            </a:extLst>
          </p:cNvPr>
          <p:cNvPicPr>
            <a:picLocks noChangeAspect="1"/>
          </p:cNvPicPr>
          <p:nvPr/>
        </p:nvPicPr>
        <p:blipFill>
          <a:blip r:embed="rId2"/>
          <a:stretch>
            <a:fillRect/>
          </a:stretch>
        </p:blipFill>
        <p:spPr>
          <a:xfrm>
            <a:off x="6322009" y="2374900"/>
            <a:ext cx="5031791" cy="3484800"/>
          </a:xfrm>
          <a:prstGeom prst="rect">
            <a:avLst/>
          </a:prstGeom>
        </p:spPr>
      </p:pic>
      <p:pic>
        <p:nvPicPr>
          <p:cNvPr id="13" name="Picture 12">
            <a:extLst>
              <a:ext uri="{FF2B5EF4-FFF2-40B4-BE49-F238E27FC236}">
                <a16:creationId xmlns:a16="http://schemas.microsoft.com/office/drawing/2014/main" id="{BD54A291-26C7-580C-0DB6-E0F0DDFE5105}"/>
              </a:ext>
            </a:extLst>
          </p:cNvPr>
          <p:cNvPicPr>
            <a:picLocks noChangeAspect="1"/>
          </p:cNvPicPr>
          <p:nvPr/>
        </p:nvPicPr>
        <p:blipFill>
          <a:blip r:embed="rId3"/>
          <a:stretch>
            <a:fillRect/>
          </a:stretch>
        </p:blipFill>
        <p:spPr>
          <a:xfrm>
            <a:off x="838199" y="2374900"/>
            <a:ext cx="5031791" cy="3484800"/>
          </a:xfrm>
          <a:prstGeom prst="rect">
            <a:avLst/>
          </a:prstGeom>
        </p:spPr>
      </p:pic>
    </p:spTree>
    <p:extLst>
      <p:ext uri="{BB962C8B-B14F-4D97-AF65-F5344CB8AC3E}">
        <p14:creationId xmlns:p14="http://schemas.microsoft.com/office/powerpoint/2010/main" val="696738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B49CC-40F4-F32C-959C-491CC6E645C6}"/>
              </a:ext>
            </a:extLst>
          </p:cNvPr>
          <p:cNvSpPr>
            <a:spLocks noGrp="1"/>
          </p:cNvSpPr>
          <p:nvPr>
            <p:ph type="title"/>
          </p:nvPr>
        </p:nvSpPr>
        <p:spPr>
          <a:xfrm>
            <a:off x="838200" y="0"/>
            <a:ext cx="10515600" cy="1325563"/>
          </a:xfrm>
        </p:spPr>
        <p:txBody>
          <a:bodyPr>
            <a:normAutofit/>
          </a:bodyPr>
          <a:lstStyle/>
          <a:p>
            <a:r>
              <a:rPr lang="en-GB" sz="2800" b="1" dirty="0">
                <a:latin typeface="Calibri" panose="020F0502020204030204" pitchFamily="34" charset="0"/>
                <a:cs typeface="Calibri" panose="020F0502020204030204" pitchFamily="34" charset="0"/>
              </a:rPr>
              <a:t>PCA distribution of cell proportion</a:t>
            </a:r>
          </a:p>
        </p:txBody>
      </p:sp>
      <p:pic>
        <p:nvPicPr>
          <p:cNvPr id="5" name="Picture 4">
            <a:extLst>
              <a:ext uri="{FF2B5EF4-FFF2-40B4-BE49-F238E27FC236}">
                <a16:creationId xmlns:a16="http://schemas.microsoft.com/office/drawing/2014/main" id="{8B9F0572-B4E1-2475-99AB-8AE71F060B20}"/>
              </a:ext>
            </a:extLst>
          </p:cNvPr>
          <p:cNvPicPr>
            <a:picLocks noChangeAspect="1"/>
          </p:cNvPicPr>
          <p:nvPr/>
        </p:nvPicPr>
        <p:blipFill>
          <a:blip r:embed="rId2"/>
          <a:stretch>
            <a:fillRect/>
          </a:stretch>
        </p:blipFill>
        <p:spPr>
          <a:xfrm>
            <a:off x="2232807" y="1186332"/>
            <a:ext cx="3360126" cy="2380089"/>
          </a:xfrm>
          <a:prstGeom prst="rect">
            <a:avLst/>
          </a:prstGeom>
        </p:spPr>
      </p:pic>
      <p:pic>
        <p:nvPicPr>
          <p:cNvPr id="7" name="Picture 6">
            <a:extLst>
              <a:ext uri="{FF2B5EF4-FFF2-40B4-BE49-F238E27FC236}">
                <a16:creationId xmlns:a16="http://schemas.microsoft.com/office/drawing/2014/main" id="{5862EF0E-B75E-46A5-0363-C069A9D40192}"/>
              </a:ext>
            </a:extLst>
          </p:cNvPr>
          <p:cNvPicPr>
            <a:picLocks noChangeAspect="1"/>
          </p:cNvPicPr>
          <p:nvPr/>
        </p:nvPicPr>
        <p:blipFill>
          <a:blip r:embed="rId3"/>
          <a:stretch>
            <a:fillRect/>
          </a:stretch>
        </p:blipFill>
        <p:spPr>
          <a:xfrm>
            <a:off x="6084538" y="1186331"/>
            <a:ext cx="3360126" cy="2380089"/>
          </a:xfrm>
          <a:prstGeom prst="rect">
            <a:avLst/>
          </a:prstGeom>
        </p:spPr>
      </p:pic>
      <p:pic>
        <p:nvPicPr>
          <p:cNvPr id="9" name="Picture 8">
            <a:extLst>
              <a:ext uri="{FF2B5EF4-FFF2-40B4-BE49-F238E27FC236}">
                <a16:creationId xmlns:a16="http://schemas.microsoft.com/office/drawing/2014/main" id="{D8EF3A68-90AB-BD21-39B6-CFC1B2047487}"/>
              </a:ext>
            </a:extLst>
          </p:cNvPr>
          <p:cNvPicPr>
            <a:picLocks noChangeAspect="1"/>
          </p:cNvPicPr>
          <p:nvPr/>
        </p:nvPicPr>
        <p:blipFill>
          <a:blip r:embed="rId4"/>
          <a:stretch>
            <a:fillRect/>
          </a:stretch>
        </p:blipFill>
        <p:spPr>
          <a:xfrm>
            <a:off x="2232807" y="3777325"/>
            <a:ext cx="3360126" cy="2380089"/>
          </a:xfrm>
          <a:prstGeom prst="rect">
            <a:avLst/>
          </a:prstGeom>
        </p:spPr>
      </p:pic>
      <p:pic>
        <p:nvPicPr>
          <p:cNvPr id="11" name="Picture 10">
            <a:extLst>
              <a:ext uri="{FF2B5EF4-FFF2-40B4-BE49-F238E27FC236}">
                <a16:creationId xmlns:a16="http://schemas.microsoft.com/office/drawing/2014/main" id="{220E839C-AE46-FB51-A8FF-A49A3E45CDBE}"/>
              </a:ext>
            </a:extLst>
          </p:cNvPr>
          <p:cNvPicPr>
            <a:picLocks noChangeAspect="1"/>
          </p:cNvPicPr>
          <p:nvPr/>
        </p:nvPicPr>
        <p:blipFill>
          <a:blip r:embed="rId5"/>
          <a:stretch>
            <a:fillRect/>
          </a:stretch>
        </p:blipFill>
        <p:spPr>
          <a:xfrm>
            <a:off x="6084537" y="3777325"/>
            <a:ext cx="3360126" cy="2380089"/>
          </a:xfrm>
          <a:prstGeom prst="rect">
            <a:avLst/>
          </a:prstGeom>
        </p:spPr>
      </p:pic>
      <p:sp>
        <p:nvSpPr>
          <p:cNvPr id="13" name="TextBox 12">
            <a:extLst>
              <a:ext uri="{FF2B5EF4-FFF2-40B4-BE49-F238E27FC236}">
                <a16:creationId xmlns:a16="http://schemas.microsoft.com/office/drawing/2014/main" id="{A5670B35-FAC8-96EB-8E62-0A609F08E491}"/>
              </a:ext>
            </a:extLst>
          </p:cNvPr>
          <p:cNvSpPr txBox="1"/>
          <p:nvPr/>
        </p:nvSpPr>
        <p:spPr>
          <a:xfrm>
            <a:off x="3181644" y="1059933"/>
            <a:ext cx="1401281"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IMAGEN FU2</a:t>
            </a:r>
          </a:p>
        </p:txBody>
      </p:sp>
      <p:sp>
        <p:nvSpPr>
          <p:cNvPr id="14" name="TextBox 13">
            <a:extLst>
              <a:ext uri="{FF2B5EF4-FFF2-40B4-BE49-F238E27FC236}">
                <a16:creationId xmlns:a16="http://schemas.microsoft.com/office/drawing/2014/main" id="{9EA0CC74-30E1-CF7E-CE59-9777DAE442BA}"/>
              </a:ext>
            </a:extLst>
          </p:cNvPr>
          <p:cNvSpPr txBox="1"/>
          <p:nvPr/>
        </p:nvSpPr>
        <p:spPr>
          <a:xfrm>
            <a:off x="7063961" y="1059933"/>
            <a:ext cx="1401281"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IMAGEN FU3</a:t>
            </a:r>
          </a:p>
        </p:txBody>
      </p:sp>
      <p:sp>
        <p:nvSpPr>
          <p:cNvPr id="15" name="TextBox 14">
            <a:extLst>
              <a:ext uri="{FF2B5EF4-FFF2-40B4-BE49-F238E27FC236}">
                <a16:creationId xmlns:a16="http://schemas.microsoft.com/office/drawing/2014/main" id="{55783BD0-241E-C884-424B-CE914567454E}"/>
              </a:ext>
            </a:extLst>
          </p:cNvPr>
          <p:cNvSpPr txBox="1"/>
          <p:nvPr/>
        </p:nvSpPr>
        <p:spPr>
          <a:xfrm>
            <a:off x="3398338" y="3677404"/>
            <a:ext cx="1029064"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STRATIFY</a:t>
            </a:r>
          </a:p>
        </p:txBody>
      </p:sp>
      <p:sp>
        <p:nvSpPr>
          <p:cNvPr id="16" name="TextBox 15">
            <a:extLst>
              <a:ext uri="{FF2B5EF4-FFF2-40B4-BE49-F238E27FC236}">
                <a16:creationId xmlns:a16="http://schemas.microsoft.com/office/drawing/2014/main" id="{A2628EB2-6EA0-8101-BDE5-72CF62456409}"/>
              </a:ext>
            </a:extLst>
          </p:cNvPr>
          <p:cNvSpPr txBox="1"/>
          <p:nvPr/>
        </p:nvSpPr>
        <p:spPr>
          <a:xfrm>
            <a:off x="7380040" y="3677404"/>
            <a:ext cx="769121"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ESTRA</a:t>
            </a:r>
          </a:p>
        </p:txBody>
      </p:sp>
      <p:sp>
        <p:nvSpPr>
          <p:cNvPr id="17" name="TextBox 16">
            <a:extLst>
              <a:ext uri="{FF2B5EF4-FFF2-40B4-BE49-F238E27FC236}">
                <a16:creationId xmlns:a16="http://schemas.microsoft.com/office/drawing/2014/main" id="{7F90954A-EC96-6AE3-AFD7-D031FB1CBABB}"/>
              </a:ext>
            </a:extLst>
          </p:cNvPr>
          <p:cNvSpPr txBox="1"/>
          <p:nvPr/>
        </p:nvSpPr>
        <p:spPr>
          <a:xfrm>
            <a:off x="2720877" y="6313832"/>
            <a:ext cx="7038786" cy="369332"/>
          </a:xfrm>
          <a:prstGeom prst="rect">
            <a:avLst/>
          </a:prstGeom>
          <a:noFill/>
        </p:spPr>
        <p:txBody>
          <a:bodyPr wrap="none" rtlCol="0">
            <a:spAutoFit/>
          </a:bodyPr>
          <a:lstStyle/>
          <a:p>
            <a:pPr marL="285750" indent="-285750">
              <a:buFont typeface="Arial" panose="020B0604020202020204" pitchFamily="34" charset="0"/>
              <a:buChar char="•"/>
            </a:pPr>
            <a:r>
              <a:rPr lang="en-GB" dirty="0">
                <a:latin typeface="Calibri" panose="020F0502020204030204" pitchFamily="34" charset="0"/>
                <a:cs typeface="Calibri" panose="020F0502020204030204" pitchFamily="34" charset="0"/>
              </a:rPr>
              <a:t>The first two PCs were derived for downstream analyses as covariates.</a:t>
            </a:r>
          </a:p>
        </p:txBody>
      </p:sp>
    </p:spTree>
    <p:extLst>
      <p:ext uri="{BB962C8B-B14F-4D97-AF65-F5344CB8AC3E}">
        <p14:creationId xmlns:p14="http://schemas.microsoft.com/office/powerpoint/2010/main" val="1801624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3DC1E-AFAA-4823-904B-24B454D8E02A}"/>
              </a:ext>
            </a:extLst>
          </p:cNvPr>
          <p:cNvSpPr>
            <a:spLocks noGrp="1"/>
          </p:cNvSpPr>
          <p:nvPr>
            <p:ph type="title"/>
          </p:nvPr>
        </p:nvSpPr>
        <p:spPr>
          <a:xfrm>
            <a:off x="838200" y="18255"/>
            <a:ext cx="10515600" cy="1325563"/>
          </a:xfrm>
        </p:spPr>
        <p:txBody>
          <a:bodyPr>
            <a:normAutofit/>
          </a:bodyPr>
          <a:lstStyle/>
          <a:p>
            <a:r>
              <a:rPr lang="en-GB" sz="2800" b="1" dirty="0">
                <a:latin typeface="Calibri" panose="020F0502020204030204" pitchFamily="34" charset="0"/>
                <a:cs typeface="Calibri" panose="020F0502020204030204" pitchFamily="34" charset="0"/>
              </a:rPr>
              <a:t>Notes</a:t>
            </a:r>
          </a:p>
        </p:txBody>
      </p:sp>
      <p:sp>
        <p:nvSpPr>
          <p:cNvPr id="3" name="Content Placeholder 2">
            <a:extLst>
              <a:ext uri="{FF2B5EF4-FFF2-40B4-BE49-F238E27FC236}">
                <a16:creationId xmlns:a16="http://schemas.microsoft.com/office/drawing/2014/main" id="{CFC10D25-D8C7-74DC-CE1E-86D4EF653621}"/>
              </a:ext>
            </a:extLst>
          </p:cNvPr>
          <p:cNvSpPr>
            <a:spLocks noGrp="1"/>
          </p:cNvSpPr>
          <p:nvPr>
            <p:ph idx="1"/>
          </p:nvPr>
        </p:nvSpPr>
        <p:spPr>
          <a:xfrm>
            <a:off x="838200" y="1253331"/>
            <a:ext cx="10515600" cy="4351338"/>
          </a:xfrm>
        </p:spPr>
        <p:txBody>
          <a:bodyPr/>
          <a:lstStyle/>
          <a:p>
            <a:r>
              <a:rPr lang="en-GB" sz="1800" dirty="0">
                <a:latin typeface="Calibri" panose="020F0502020204030204" pitchFamily="34" charset="0"/>
                <a:cs typeface="Calibri" panose="020F0502020204030204" pitchFamily="34" charset="0"/>
              </a:rPr>
              <a:t>Sample size</a:t>
            </a:r>
          </a:p>
          <a:p>
            <a:pPr marL="0" indent="0">
              <a:buNone/>
            </a:pPr>
            <a:endParaRPr lang="en-GB" dirty="0">
              <a:latin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1A26A2B7-49ED-F9F3-7510-AADF061B7CF9}"/>
              </a:ext>
            </a:extLst>
          </p:cNvPr>
          <p:cNvGraphicFramePr>
            <a:graphicFrameLocks noGrp="1"/>
          </p:cNvGraphicFramePr>
          <p:nvPr>
            <p:extLst>
              <p:ext uri="{D42A27DB-BD31-4B8C-83A1-F6EECF244321}">
                <p14:modId xmlns:p14="http://schemas.microsoft.com/office/powerpoint/2010/main" val="3209826437"/>
              </p:ext>
            </p:extLst>
          </p:nvPr>
        </p:nvGraphicFramePr>
        <p:xfrm>
          <a:off x="1222075" y="1675795"/>
          <a:ext cx="9747850" cy="4119880"/>
        </p:xfrm>
        <a:graphic>
          <a:graphicData uri="http://schemas.openxmlformats.org/drawingml/2006/table">
            <a:tbl>
              <a:tblPr firstRow="1" bandRow="1">
                <a:tableStyleId>{7E9639D4-E3E2-4D34-9284-5A2195B3D0D7}</a:tableStyleId>
              </a:tblPr>
              <a:tblGrid>
                <a:gridCol w="1949570">
                  <a:extLst>
                    <a:ext uri="{9D8B030D-6E8A-4147-A177-3AD203B41FA5}">
                      <a16:colId xmlns:a16="http://schemas.microsoft.com/office/drawing/2014/main" val="2979335839"/>
                    </a:ext>
                  </a:extLst>
                </a:gridCol>
                <a:gridCol w="1949570">
                  <a:extLst>
                    <a:ext uri="{9D8B030D-6E8A-4147-A177-3AD203B41FA5}">
                      <a16:colId xmlns:a16="http://schemas.microsoft.com/office/drawing/2014/main" val="161051614"/>
                    </a:ext>
                  </a:extLst>
                </a:gridCol>
                <a:gridCol w="1949570">
                  <a:extLst>
                    <a:ext uri="{9D8B030D-6E8A-4147-A177-3AD203B41FA5}">
                      <a16:colId xmlns:a16="http://schemas.microsoft.com/office/drawing/2014/main" val="4016450119"/>
                    </a:ext>
                  </a:extLst>
                </a:gridCol>
                <a:gridCol w="1949570">
                  <a:extLst>
                    <a:ext uri="{9D8B030D-6E8A-4147-A177-3AD203B41FA5}">
                      <a16:colId xmlns:a16="http://schemas.microsoft.com/office/drawing/2014/main" val="1581999952"/>
                    </a:ext>
                  </a:extLst>
                </a:gridCol>
                <a:gridCol w="1949570">
                  <a:extLst>
                    <a:ext uri="{9D8B030D-6E8A-4147-A177-3AD203B41FA5}">
                      <a16:colId xmlns:a16="http://schemas.microsoft.com/office/drawing/2014/main" val="4168747718"/>
                    </a:ext>
                  </a:extLst>
                </a:gridCol>
              </a:tblGrid>
              <a:tr h="370840">
                <a:tc>
                  <a:txBody>
                    <a:bodyPr/>
                    <a:lstStyle/>
                    <a:p>
                      <a:endParaRPr lang="en-GB"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IMAGEN FU2</a:t>
                      </a:r>
                    </a:p>
                  </a:txBody>
                  <a:tcPr/>
                </a:tc>
                <a:tc>
                  <a:txBody>
                    <a:bodyPr/>
                    <a:lstStyle/>
                    <a:p>
                      <a:pPr algn="ctr"/>
                      <a:r>
                        <a:rPr lang="en-GB" dirty="0">
                          <a:latin typeface="Calibri" panose="020F0502020204030204" pitchFamily="34" charset="0"/>
                          <a:cs typeface="Calibri" panose="020F0502020204030204" pitchFamily="34" charset="0"/>
                        </a:rPr>
                        <a:t>IMAGEN FU3</a:t>
                      </a:r>
                    </a:p>
                  </a:txBody>
                  <a:tcPr/>
                </a:tc>
                <a:tc>
                  <a:txBody>
                    <a:bodyPr/>
                    <a:lstStyle/>
                    <a:p>
                      <a:pPr algn="ctr"/>
                      <a:r>
                        <a:rPr lang="en-GB" dirty="0">
                          <a:latin typeface="Calibri" panose="020F0502020204030204" pitchFamily="34" charset="0"/>
                          <a:cs typeface="Calibri" panose="020F0502020204030204" pitchFamily="34" charset="0"/>
                        </a:rPr>
                        <a:t>STRATIFY</a:t>
                      </a:r>
                    </a:p>
                  </a:txBody>
                  <a:tcPr/>
                </a:tc>
                <a:tc>
                  <a:txBody>
                    <a:bodyPr/>
                    <a:lstStyle/>
                    <a:p>
                      <a:pPr algn="ctr"/>
                      <a:r>
                        <a:rPr lang="en-GB" dirty="0">
                          <a:latin typeface="Calibri" panose="020F0502020204030204" pitchFamily="34" charset="0"/>
                          <a:cs typeface="Calibri" panose="020F0502020204030204" pitchFamily="34" charset="0"/>
                        </a:rPr>
                        <a:t>ESTRA</a:t>
                      </a:r>
                    </a:p>
                  </a:txBody>
                  <a:tcPr/>
                </a:tc>
                <a:extLst>
                  <a:ext uri="{0D108BD9-81ED-4DB2-BD59-A6C34878D82A}">
                    <a16:rowId xmlns:a16="http://schemas.microsoft.com/office/drawing/2014/main" val="976789537"/>
                  </a:ext>
                </a:extLst>
              </a:tr>
              <a:tr h="370840">
                <a:tc>
                  <a:txBody>
                    <a:bodyPr/>
                    <a:lstStyle/>
                    <a:p>
                      <a:r>
                        <a:rPr lang="en-GB" dirty="0">
                          <a:latin typeface="Calibri" panose="020F0502020204030204" pitchFamily="34" charset="0"/>
                          <a:cs typeface="Calibri" panose="020F0502020204030204" pitchFamily="34" charset="0"/>
                        </a:rPr>
                        <a:t>Initial numbers received from L&amp;B</a:t>
                      </a:r>
                    </a:p>
                  </a:txBody>
                  <a:tcPr/>
                </a:tc>
                <a:tc>
                  <a:txBody>
                    <a:bodyPr/>
                    <a:lstStyle/>
                    <a:p>
                      <a:pPr algn="ctr"/>
                      <a:r>
                        <a:rPr lang="en-GB" dirty="0">
                          <a:latin typeface="Calibri" panose="020F0502020204030204" pitchFamily="34" charset="0"/>
                          <a:cs typeface="Calibri" panose="020F0502020204030204" pitchFamily="34" charset="0"/>
                        </a:rPr>
                        <a:t>1332</a:t>
                      </a:r>
                    </a:p>
                  </a:txBody>
                  <a:tcPr/>
                </a:tc>
                <a:tc>
                  <a:txBody>
                    <a:bodyPr/>
                    <a:lstStyle/>
                    <a:p>
                      <a:pPr algn="ctr"/>
                      <a:r>
                        <a:rPr lang="en-GB" dirty="0">
                          <a:latin typeface="Calibri" panose="020F0502020204030204" pitchFamily="34" charset="0"/>
                          <a:cs typeface="Calibri" panose="020F0502020204030204" pitchFamily="34" charset="0"/>
                        </a:rPr>
                        <a:t>943</a:t>
                      </a:r>
                    </a:p>
                  </a:txBody>
                  <a:tcPr/>
                </a:tc>
                <a:tc>
                  <a:txBody>
                    <a:bodyPr/>
                    <a:lstStyle/>
                    <a:p>
                      <a:pPr algn="ctr"/>
                      <a:r>
                        <a:rPr lang="en-GB" dirty="0">
                          <a:latin typeface="Calibri" panose="020F0502020204030204" pitchFamily="34" charset="0"/>
                          <a:cs typeface="Calibri" panose="020F0502020204030204" pitchFamily="34" charset="0"/>
                        </a:rPr>
                        <a:t>614 (incl. IMAGEN controls)</a:t>
                      </a:r>
                    </a:p>
                  </a:txBody>
                  <a:tcPr/>
                </a:tc>
                <a:tc>
                  <a:txBody>
                    <a:bodyPr/>
                    <a:lstStyle/>
                    <a:p>
                      <a:pPr algn="ctr"/>
                      <a:r>
                        <a:rPr lang="en-GB" dirty="0">
                          <a:latin typeface="Calibri" panose="020F0502020204030204" pitchFamily="34" charset="0"/>
                          <a:cs typeface="Calibri" panose="020F0502020204030204" pitchFamily="34" charset="0"/>
                        </a:rPr>
                        <a:t>160 (incl. IMAGEN controls)</a:t>
                      </a:r>
                    </a:p>
                  </a:txBody>
                  <a:tcPr/>
                </a:tc>
                <a:extLst>
                  <a:ext uri="{0D108BD9-81ED-4DB2-BD59-A6C34878D82A}">
                    <a16:rowId xmlns:a16="http://schemas.microsoft.com/office/drawing/2014/main" val="3724975613"/>
                  </a:ext>
                </a:extLst>
              </a:tr>
              <a:tr h="370840">
                <a:tc>
                  <a:txBody>
                    <a:bodyPr/>
                    <a:lstStyle/>
                    <a:p>
                      <a:r>
                        <a:rPr lang="en-GB" dirty="0">
                          <a:latin typeface="Calibri" panose="020F0502020204030204" pitchFamily="34" charset="0"/>
                          <a:cs typeface="Calibri" panose="020F0502020204030204" pitchFamily="34" charset="0"/>
                        </a:rPr>
                        <a:t>Removed due to outliers</a:t>
                      </a:r>
                    </a:p>
                  </a:txBody>
                  <a:tcPr/>
                </a:tc>
                <a:tc>
                  <a:txBody>
                    <a:bodyPr/>
                    <a:lstStyle/>
                    <a:p>
                      <a:pPr algn="ctr"/>
                      <a:r>
                        <a:rPr lang="en-GB" dirty="0">
                          <a:latin typeface="Calibri" panose="020F0502020204030204" pitchFamily="34" charset="0"/>
                          <a:cs typeface="Calibri" panose="020F0502020204030204" pitchFamily="34" charset="0"/>
                        </a:rPr>
                        <a:t>37 (2.78%)</a:t>
                      </a:r>
                    </a:p>
                  </a:txBody>
                  <a:tcPr/>
                </a:tc>
                <a:tc>
                  <a:txBody>
                    <a:bodyPr/>
                    <a:lstStyle/>
                    <a:p>
                      <a:pPr algn="ctr"/>
                      <a:r>
                        <a:rPr lang="en-GB" dirty="0">
                          <a:latin typeface="Calibri" panose="020F0502020204030204" pitchFamily="34" charset="0"/>
                          <a:cs typeface="Calibri" panose="020F0502020204030204" pitchFamily="34" charset="0"/>
                        </a:rPr>
                        <a:t>31 (3.29%)</a:t>
                      </a:r>
                    </a:p>
                  </a:txBody>
                  <a:tcPr/>
                </a:tc>
                <a:tc>
                  <a:txBody>
                    <a:bodyPr/>
                    <a:lstStyle/>
                    <a:p>
                      <a:pPr algn="ctr"/>
                      <a:r>
                        <a:rPr lang="en-GB" dirty="0">
                          <a:latin typeface="Calibri" panose="020F0502020204030204" pitchFamily="34" charset="0"/>
                          <a:cs typeface="Calibri" panose="020F0502020204030204" pitchFamily="34" charset="0"/>
                        </a:rPr>
                        <a:t>14 (2.28%)</a:t>
                      </a:r>
                    </a:p>
                  </a:txBody>
                  <a:tcPr/>
                </a:tc>
                <a:tc>
                  <a:txBody>
                    <a:bodyPr/>
                    <a:lstStyle/>
                    <a:p>
                      <a:pPr algn="ctr"/>
                      <a:r>
                        <a:rPr lang="en-GB" dirty="0">
                          <a:latin typeface="Calibri" panose="020F0502020204030204" pitchFamily="34" charset="0"/>
                          <a:cs typeface="Calibri" panose="020F0502020204030204" pitchFamily="34" charset="0"/>
                        </a:rPr>
                        <a:t>13 (8.13%)</a:t>
                      </a:r>
                    </a:p>
                  </a:txBody>
                  <a:tcPr/>
                </a:tc>
                <a:extLst>
                  <a:ext uri="{0D108BD9-81ED-4DB2-BD59-A6C34878D82A}">
                    <a16:rowId xmlns:a16="http://schemas.microsoft.com/office/drawing/2014/main" val="3151565193"/>
                  </a:ext>
                </a:extLst>
              </a:tr>
              <a:tr h="370840">
                <a:tc>
                  <a:txBody>
                    <a:bodyPr/>
                    <a:lstStyle/>
                    <a:p>
                      <a:r>
                        <a:rPr lang="en-GB" dirty="0">
                          <a:latin typeface="Calibri" panose="020F0502020204030204" pitchFamily="34" charset="0"/>
                          <a:cs typeface="Calibri" panose="020F0502020204030204" pitchFamily="34" charset="0"/>
                        </a:rPr>
                        <a:t>Removed due to sex mismatch</a:t>
                      </a:r>
                    </a:p>
                  </a:txBody>
                  <a:tcPr/>
                </a:tc>
                <a:tc>
                  <a:txBody>
                    <a:bodyPr/>
                    <a:lstStyle/>
                    <a:p>
                      <a:pPr algn="ctr"/>
                      <a:r>
                        <a:rPr lang="en-GB" dirty="0">
                          <a:latin typeface="Calibri" panose="020F0502020204030204" pitchFamily="34" charset="0"/>
                          <a:cs typeface="Calibri" panose="020F0502020204030204" pitchFamily="34" charset="0"/>
                        </a:rPr>
                        <a:t>19 (1.43%)</a:t>
                      </a:r>
                    </a:p>
                  </a:txBody>
                  <a:tcPr/>
                </a:tc>
                <a:tc>
                  <a:txBody>
                    <a:bodyPr/>
                    <a:lstStyle/>
                    <a:p>
                      <a:pPr algn="ctr"/>
                      <a:r>
                        <a:rPr lang="en-GB" dirty="0">
                          <a:latin typeface="Calibri" panose="020F0502020204030204" pitchFamily="34" charset="0"/>
                          <a:cs typeface="Calibri" panose="020F0502020204030204" pitchFamily="34" charset="0"/>
                        </a:rPr>
                        <a:t>9 (0.95%)</a:t>
                      </a:r>
                    </a:p>
                  </a:txBody>
                  <a:tcPr/>
                </a:tc>
                <a:tc>
                  <a:txBody>
                    <a:bodyPr/>
                    <a:lstStyle/>
                    <a:p>
                      <a:pPr algn="ctr"/>
                      <a:r>
                        <a:rPr lang="en-GB" dirty="0">
                          <a:latin typeface="Calibri" panose="020F0502020204030204" pitchFamily="34" charset="0"/>
                          <a:cs typeface="Calibri" panose="020F0502020204030204" pitchFamily="34" charset="0"/>
                        </a:rPr>
                        <a:t>6 (0.98%)</a:t>
                      </a:r>
                    </a:p>
                  </a:txBody>
                  <a:tcPr/>
                </a:tc>
                <a:tc>
                  <a:txBody>
                    <a:bodyPr/>
                    <a:lstStyle/>
                    <a:p>
                      <a:pPr algn="ctr"/>
                      <a:r>
                        <a:rPr lang="en-GB" dirty="0">
                          <a:latin typeface="Calibri" panose="020F0502020204030204" pitchFamily="34" charset="0"/>
                          <a:cs typeface="Calibri" panose="020F0502020204030204" pitchFamily="34" charset="0"/>
                        </a:rPr>
                        <a:t>0</a:t>
                      </a:r>
                    </a:p>
                  </a:txBody>
                  <a:tcPr/>
                </a:tc>
                <a:extLst>
                  <a:ext uri="{0D108BD9-81ED-4DB2-BD59-A6C34878D82A}">
                    <a16:rowId xmlns:a16="http://schemas.microsoft.com/office/drawing/2014/main" val="4181376874"/>
                  </a:ext>
                </a:extLst>
              </a:tr>
              <a:tr h="370840">
                <a:tc>
                  <a:txBody>
                    <a:bodyPr/>
                    <a:lstStyle/>
                    <a:p>
                      <a:r>
                        <a:rPr lang="en-GB" dirty="0">
                          <a:latin typeface="Calibri" panose="020F0502020204030204" pitchFamily="34" charset="0"/>
                          <a:cs typeface="Calibri" panose="020F0502020204030204" pitchFamily="34" charset="0"/>
                        </a:rPr>
                        <a:t>Removed due to duplicate records</a:t>
                      </a:r>
                    </a:p>
                  </a:txBody>
                  <a:tcPr/>
                </a:tc>
                <a:tc>
                  <a:txBody>
                    <a:bodyPr/>
                    <a:lstStyle/>
                    <a:p>
                      <a:pPr algn="ctr"/>
                      <a:r>
                        <a:rPr lang="en-GB" dirty="0">
                          <a:latin typeface="Calibri" panose="020F0502020204030204" pitchFamily="34" charset="0"/>
                          <a:cs typeface="Calibri" panose="020F0502020204030204" pitchFamily="34" charset="0"/>
                        </a:rPr>
                        <a:t>5 (0.38%)</a:t>
                      </a:r>
                    </a:p>
                  </a:txBody>
                  <a:tcPr/>
                </a:tc>
                <a:tc>
                  <a:txBody>
                    <a:bodyPr/>
                    <a:lstStyle/>
                    <a:p>
                      <a:pPr algn="ctr"/>
                      <a:r>
                        <a:rPr lang="en-GB" dirty="0">
                          <a:latin typeface="Calibri" panose="020F0502020204030204" pitchFamily="34" charset="0"/>
                          <a:cs typeface="Calibri" panose="020F0502020204030204" pitchFamily="34" charset="0"/>
                        </a:rPr>
                        <a:t>0</a:t>
                      </a:r>
                    </a:p>
                  </a:txBody>
                  <a:tcPr/>
                </a:tc>
                <a:tc>
                  <a:txBody>
                    <a:bodyPr/>
                    <a:lstStyle/>
                    <a:p>
                      <a:pPr algn="ctr"/>
                      <a:r>
                        <a:rPr lang="en-GB" dirty="0">
                          <a:latin typeface="Calibri" panose="020F0502020204030204" pitchFamily="34" charset="0"/>
                          <a:cs typeface="Calibri" panose="020F0502020204030204" pitchFamily="34" charset="0"/>
                        </a:rPr>
                        <a:t>0</a:t>
                      </a:r>
                    </a:p>
                  </a:txBody>
                  <a:tcPr/>
                </a:tc>
                <a:tc>
                  <a:txBody>
                    <a:bodyPr/>
                    <a:lstStyle/>
                    <a:p>
                      <a:pPr algn="ctr"/>
                      <a:r>
                        <a:rPr lang="en-GB" dirty="0">
                          <a:latin typeface="Calibri" panose="020F0502020204030204" pitchFamily="34" charset="0"/>
                          <a:cs typeface="Calibri" panose="020F0502020204030204" pitchFamily="34" charset="0"/>
                        </a:rPr>
                        <a:t>0</a:t>
                      </a:r>
                    </a:p>
                  </a:txBody>
                  <a:tcPr/>
                </a:tc>
                <a:extLst>
                  <a:ext uri="{0D108BD9-81ED-4DB2-BD59-A6C34878D82A}">
                    <a16:rowId xmlns:a16="http://schemas.microsoft.com/office/drawing/2014/main" val="2069256853"/>
                  </a:ext>
                </a:extLst>
              </a:tr>
              <a:tr h="370840">
                <a:tc>
                  <a:txBody>
                    <a:bodyPr/>
                    <a:lstStyle/>
                    <a:p>
                      <a:r>
                        <a:rPr lang="en-GB" dirty="0">
                          <a:latin typeface="Calibri" panose="020F0502020204030204" pitchFamily="34" charset="0"/>
                          <a:cs typeface="Calibri" panose="020F0502020204030204" pitchFamily="34" charset="0"/>
                        </a:rPr>
                        <a:t>Final numbers</a:t>
                      </a:r>
                    </a:p>
                  </a:txBody>
                  <a:tcPr/>
                </a:tc>
                <a:tc>
                  <a:txBody>
                    <a:bodyPr/>
                    <a:lstStyle/>
                    <a:p>
                      <a:pPr algn="ctr"/>
                      <a:r>
                        <a:rPr lang="en-GB" dirty="0">
                          <a:latin typeface="Calibri" panose="020F0502020204030204" pitchFamily="34" charset="0"/>
                          <a:cs typeface="Calibri" panose="020F0502020204030204" pitchFamily="34" charset="0"/>
                        </a:rPr>
                        <a:t>1271 (95.42%)</a:t>
                      </a:r>
                    </a:p>
                  </a:txBody>
                  <a:tcPr/>
                </a:tc>
                <a:tc>
                  <a:txBody>
                    <a:bodyPr/>
                    <a:lstStyle/>
                    <a:p>
                      <a:pPr algn="ctr"/>
                      <a:r>
                        <a:rPr lang="en-GB" dirty="0">
                          <a:latin typeface="Calibri" panose="020F0502020204030204" pitchFamily="34" charset="0"/>
                          <a:cs typeface="Calibri" panose="020F0502020204030204" pitchFamily="34" charset="0"/>
                        </a:rPr>
                        <a:t>903 (95.75%)</a:t>
                      </a:r>
                    </a:p>
                  </a:txBody>
                  <a:tcPr/>
                </a:tc>
                <a:tc>
                  <a:txBody>
                    <a:bodyPr/>
                    <a:lstStyle/>
                    <a:p>
                      <a:pPr algn="ctr"/>
                      <a:r>
                        <a:rPr lang="en-GB" dirty="0">
                          <a:latin typeface="Calibri" panose="020F0502020204030204" pitchFamily="34" charset="0"/>
                          <a:cs typeface="Calibri" panose="020F0502020204030204" pitchFamily="34" charset="0"/>
                        </a:rPr>
                        <a:t>594 (incl. IMAGEN controls)</a:t>
                      </a:r>
                    </a:p>
                    <a:p>
                      <a:pPr algn="ctr"/>
                      <a:r>
                        <a:rPr lang="en-GB" dirty="0">
                          <a:latin typeface="Calibri" panose="020F0502020204030204" pitchFamily="34" charset="0"/>
                          <a:cs typeface="Calibri" panose="020F0502020204030204" pitchFamily="34" charset="0"/>
                        </a:rPr>
                        <a:t>385 (w/o IMAGEN controls)</a:t>
                      </a:r>
                    </a:p>
                  </a:txBody>
                  <a:tcPr/>
                </a:tc>
                <a:tc>
                  <a:txBody>
                    <a:bodyPr/>
                    <a:lstStyle/>
                    <a:p>
                      <a:pPr algn="ctr"/>
                      <a:r>
                        <a:rPr lang="en-GB" dirty="0">
                          <a:latin typeface="Calibri" panose="020F0502020204030204" pitchFamily="34" charset="0"/>
                          <a:cs typeface="Calibri" panose="020F0502020204030204" pitchFamily="34" charset="0"/>
                        </a:rPr>
                        <a:t>147 (incl. IMAGEN controls)</a:t>
                      </a:r>
                    </a:p>
                    <a:p>
                      <a:pPr algn="ctr"/>
                      <a:r>
                        <a:rPr lang="en-GB" dirty="0">
                          <a:latin typeface="Calibri" panose="020F0502020204030204" pitchFamily="34" charset="0"/>
                          <a:cs typeface="Calibri" panose="020F0502020204030204" pitchFamily="34" charset="0"/>
                        </a:rPr>
                        <a:t>94 (w/o IMAGEN controls)</a:t>
                      </a:r>
                    </a:p>
                  </a:txBody>
                  <a:tcPr/>
                </a:tc>
                <a:extLst>
                  <a:ext uri="{0D108BD9-81ED-4DB2-BD59-A6C34878D82A}">
                    <a16:rowId xmlns:a16="http://schemas.microsoft.com/office/drawing/2014/main" val="3869993138"/>
                  </a:ext>
                </a:extLst>
              </a:tr>
            </a:tbl>
          </a:graphicData>
        </a:graphic>
      </p:graphicFrame>
      <p:sp>
        <p:nvSpPr>
          <p:cNvPr id="6" name="TextBox 5">
            <a:extLst>
              <a:ext uri="{FF2B5EF4-FFF2-40B4-BE49-F238E27FC236}">
                <a16:creationId xmlns:a16="http://schemas.microsoft.com/office/drawing/2014/main" id="{A58538CD-6B28-94AD-1D15-FECD32023F0E}"/>
              </a:ext>
            </a:extLst>
          </p:cNvPr>
          <p:cNvSpPr txBox="1"/>
          <p:nvPr/>
        </p:nvSpPr>
        <p:spPr>
          <a:xfrm>
            <a:off x="838199" y="5934670"/>
            <a:ext cx="10131725"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latin typeface="Calibri" panose="020F0502020204030204" pitchFamily="34" charset="0"/>
                <a:cs typeface="Calibri" panose="020F0502020204030204" pitchFamily="34" charset="0"/>
              </a:rPr>
              <a:t>Scripts used for preprocessing and QC: </a:t>
            </a:r>
            <a:r>
              <a:rPr lang="en-US" sz="1800" u="sng" kern="100" dirty="0">
                <a:solidFill>
                  <a:srgbClr val="467886"/>
                </a:solidFill>
                <a:effectLst/>
                <a:latin typeface="Calibri" panose="020F0502020204030204" pitchFamily="34" charset="0"/>
                <a:ea typeface="DengXian" panose="02010600030101010101" pitchFamily="2" charset="-122"/>
                <a:cs typeface="Calibri" panose="020F0502020204030204" pitchFamily="34" charset="0"/>
                <a:hlinkClick r:id="rId3"/>
              </a:rPr>
              <a:t>https://github.com/XinyangYu918/DNA-methylation-preprocessing</a:t>
            </a:r>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endParaRPr lang="en-GB" sz="1800" kern="100" dirty="0">
              <a:effectLst/>
              <a:latin typeface="Calibri" panose="020F0502020204030204" pitchFamily="34" charset="0"/>
              <a:ea typeface="DengXian" panose="02010600030101010101" pitchFamily="2" charset="-122"/>
              <a:cs typeface="Calibri" panose="020F0502020204030204" pitchFamily="34" charset="0"/>
            </a:endParaRPr>
          </a:p>
        </p:txBody>
      </p:sp>
    </p:spTree>
    <p:extLst>
      <p:ext uri="{BB962C8B-B14F-4D97-AF65-F5344CB8AC3E}">
        <p14:creationId xmlns:p14="http://schemas.microsoft.com/office/powerpoint/2010/main" val="1515812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28E9C-EADA-8D16-AF77-BB57C90DA12F}"/>
              </a:ext>
            </a:extLst>
          </p:cNvPr>
          <p:cNvSpPr>
            <a:spLocks noGrp="1"/>
          </p:cNvSpPr>
          <p:nvPr>
            <p:ph type="title"/>
          </p:nvPr>
        </p:nvSpPr>
        <p:spPr>
          <a:xfrm>
            <a:off x="838198" y="0"/>
            <a:ext cx="10515600" cy="1325563"/>
          </a:xfrm>
        </p:spPr>
        <p:txBody>
          <a:bodyPr>
            <a:normAutofit/>
          </a:bodyPr>
          <a:lstStyle/>
          <a:p>
            <a:r>
              <a:rPr lang="en-GB" sz="2800" b="1" dirty="0">
                <a:latin typeface="Calibri" panose="020F0502020204030204" pitchFamily="34" charset="0"/>
                <a:cs typeface="Calibri" panose="020F0502020204030204" pitchFamily="34" charset="0"/>
              </a:rPr>
              <a:t>Overall methylation signals</a:t>
            </a:r>
          </a:p>
        </p:txBody>
      </p:sp>
      <p:grpSp>
        <p:nvGrpSpPr>
          <p:cNvPr id="8" name="Group 7">
            <a:extLst>
              <a:ext uri="{FF2B5EF4-FFF2-40B4-BE49-F238E27FC236}">
                <a16:creationId xmlns:a16="http://schemas.microsoft.com/office/drawing/2014/main" id="{6E64E230-5C3C-6907-A7F0-E605E0EF90CF}"/>
              </a:ext>
            </a:extLst>
          </p:cNvPr>
          <p:cNvGrpSpPr/>
          <p:nvPr/>
        </p:nvGrpSpPr>
        <p:grpSpPr>
          <a:xfrm>
            <a:off x="1403659" y="1325563"/>
            <a:ext cx="9384678" cy="4307981"/>
            <a:chOff x="1601816" y="1462088"/>
            <a:chExt cx="9384678" cy="4307981"/>
          </a:xfrm>
        </p:grpSpPr>
        <p:pic>
          <p:nvPicPr>
            <p:cNvPr id="4" name="Picture 3">
              <a:extLst>
                <a:ext uri="{FF2B5EF4-FFF2-40B4-BE49-F238E27FC236}">
                  <a16:creationId xmlns:a16="http://schemas.microsoft.com/office/drawing/2014/main" id="{02C3CB93-7F0F-DA7F-2655-DF949B7A5319}"/>
                </a:ext>
              </a:extLst>
            </p:cNvPr>
            <p:cNvPicPr>
              <a:picLocks noChangeAspect="1"/>
            </p:cNvPicPr>
            <p:nvPr/>
          </p:nvPicPr>
          <p:blipFill rotWithShape="1">
            <a:blip r:embed="rId2">
              <a:extLst>
                <a:ext uri="{28A0092B-C50C-407E-A947-70E740481C1C}">
                  <a14:useLocalDpi xmlns:a14="http://schemas.microsoft.com/office/drawing/2010/main" val="0"/>
                </a:ext>
              </a:extLst>
            </a:blip>
            <a:srcRect t="12907" b="17513"/>
            <a:stretch/>
          </p:blipFill>
          <p:spPr bwMode="auto">
            <a:xfrm>
              <a:off x="3212105" y="1462088"/>
              <a:ext cx="7774389" cy="1966912"/>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A76192FD-8A48-45BB-2804-ACC8E4E19255}"/>
                </a:ext>
              </a:extLst>
            </p:cNvPr>
            <p:cNvSpPr txBox="1"/>
            <p:nvPr/>
          </p:nvSpPr>
          <p:spPr>
            <a:xfrm>
              <a:off x="1601816" y="2260878"/>
              <a:ext cx="1401281"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IMAGEN FU2</a:t>
              </a:r>
            </a:p>
          </p:txBody>
        </p:sp>
        <p:sp>
          <p:nvSpPr>
            <p:cNvPr id="6" name="TextBox 5">
              <a:extLst>
                <a:ext uri="{FF2B5EF4-FFF2-40B4-BE49-F238E27FC236}">
                  <a16:creationId xmlns:a16="http://schemas.microsoft.com/office/drawing/2014/main" id="{7E630981-2611-149B-BFCF-64DE79241E4A}"/>
                </a:ext>
              </a:extLst>
            </p:cNvPr>
            <p:cNvSpPr txBox="1"/>
            <p:nvPr/>
          </p:nvSpPr>
          <p:spPr>
            <a:xfrm>
              <a:off x="1601816" y="4601947"/>
              <a:ext cx="1401281"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IMAGEN FU3</a:t>
              </a:r>
            </a:p>
          </p:txBody>
        </p:sp>
        <p:pic>
          <p:nvPicPr>
            <p:cNvPr id="7" name="Picture 6">
              <a:extLst>
                <a:ext uri="{FF2B5EF4-FFF2-40B4-BE49-F238E27FC236}">
                  <a16:creationId xmlns:a16="http://schemas.microsoft.com/office/drawing/2014/main" id="{2DE69C8A-066D-5ADD-1E6B-71E9BAC58C17}"/>
                </a:ext>
              </a:extLst>
            </p:cNvPr>
            <p:cNvPicPr>
              <a:picLocks noChangeAspect="1"/>
            </p:cNvPicPr>
            <p:nvPr/>
          </p:nvPicPr>
          <p:blipFill rotWithShape="1">
            <a:blip r:embed="rId3">
              <a:extLst>
                <a:ext uri="{28A0092B-C50C-407E-A947-70E740481C1C}">
                  <a14:useLocalDpi xmlns:a14="http://schemas.microsoft.com/office/drawing/2010/main" val="0"/>
                </a:ext>
              </a:extLst>
            </a:blip>
            <a:srcRect t="12907" b="17513"/>
            <a:stretch/>
          </p:blipFill>
          <p:spPr bwMode="auto">
            <a:xfrm>
              <a:off x="3212105" y="3803157"/>
              <a:ext cx="7774389" cy="1966912"/>
            </a:xfrm>
            <a:prstGeom prst="rect">
              <a:avLst/>
            </a:prstGeom>
            <a:ln>
              <a:noFill/>
            </a:ln>
            <a:extLst>
              <a:ext uri="{53640926-AAD7-44D8-BBD7-CCE9431645EC}">
                <a14:shadowObscured xmlns:a14="http://schemas.microsoft.com/office/drawing/2010/main"/>
              </a:ext>
            </a:extLst>
          </p:spPr>
        </p:pic>
      </p:grpSp>
      <p:sp>
        <p:nvSpPr>
          <p:cNvPr id="3" name="TextBox 2">
            <a:extLst>
              <a:ext uri="{FF2B5EF4-FFF2-40B4-BE49-F238E27FC236}">
                <a16:creationId xmlns:a16="http://schemas.microsoft.com/office/drawing/2014/main" id="{26BB91AD-5E45-D46C-02D3-E04B9CB49F7F}"/>
              </a:ext>
            </a:extLst>
          </p:cNvPr>
          <p:cNvSpPr txBox="1"/>
          <p:nvPr/>
        </p:nvSpPr>
        <p:spPr>
          <a:xfrm>
            <a:off x="3316281" y="5804501"/>
            <a:ext cx="6610977" cy="646331"/>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In general, all samples have good signals.</a:t>
            </a:r>
          </a:p>
          <a:p>
            <a:r>
              <a:rPr lang="en-GB" dirty="0">
                <a:latin typeface="Calibri" panose="020F0502020204030204" pitchFamily="34" charset="0"/>
                <a:cs typeface="Calibri" panose="020F0502020204030204" pitchFamily="34" charset="0"/>
              </a:rPr>
              <a:t>*An example of outliers beyond 3 SD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that will be removed in the QC.</a:t>
            </a:r>
            <a:endParaRPr lang="en-GB" dirty="0">
              <a:latin typeface="Calibri" panose="020F0502020204030204" pitchFamily="34" charset="0"/>
              <a:cs typeface="Calibri" panose="020F0502020204030204" pitchFamily="34" charset="0"/>
            </a:endParaRPr>
          </a:p>
        </p:txBody>
      </p:sp>
      <p:sp>
        <p:nvSpPr>
          <p:cNvPr id="10" name="Oval 9">
            <a:extLst>
              <a:ext uri="{FF2B5EF4-FFF2-40B4-BE49-F238E27FC236}">
                <a16:creationId xmlns:a16="http://schemas.microsoft.com/office/drawing/2014/main" id="{7A548652-5CB8-4448-53D9-04A5CFEF62F6}"/>
              </a:ext>
            </a:extLst>
          </p:cNvPr>
          <p:cNvSpPr/>
          <p:nvPr/>
        </p:nvSpPr>
        <p:spPr>
          <a:xfrm>
            <a:off x="6719936" y="1521241"/>
            <a:ext cx="290464" cy="269459"/>
          </a:xfrm>
          <a:prstGeom prst="ellipse">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0070C0"/>
              </a:solidFill>
            </a:endParaRPr>
          </a:p>
        </p:txBody>
      </p:sp>
    </p:spTree>
    <p:extLst>
      <p:ext uri="{BB962C8B-B14F-4D97-AF65-F5344CB8AC3E}">
        <p14:creationId xmlns:p14="http://schemas.microsoft.com/office/powerpoint/2010/main" val="826868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28E9C-EADA-8D16-AF77-BB57C90DA12F}"/>
              </a:ext>
            </a:extLst>
          </p:cNvPr>
          <p:cNvSpPr>
            <a:spLocks noGrp="1"/>
          </p:cNvSpPr>
          <p:nvPr>
            <p:ph type="title"/>
          </p:nvPr>
        </p:nvSpPr>
        <p:spPr>
          <a:xfrm>
            <a:off x="838198" y="0"/>
            <a:ext cx="10515600" cy="1325563"/>
          </a:xfrm>
        </p:spPr>
        <p:txBody>
          <a:bodyPr>
            <a:normAutofit/>
          </a:bodyPr>
          <a:lstStyle/>
          <a:p>
            <a:r>
              <a:rPr lang="en-GB" sz="2800" b="1" dirty="0">
                <a:latin typeface="Calibri" panose="020F0502020204030204" pitchFamily="34" charset="0"/>
                <a:cs typeface="Calibri" panose="020F0502020204030204" pitchFamily="34" charset="0"/>
              </a:rPr>
              <a:t>Overall methylation signals</a:t>
            </a:r>
          </a:p>
        </p:txBody>
      </p:sp>
      <p:grpSp>
        <p:nvGrpSpPr>
          <p:cNvPr id="4" name="Group 3">
            <a:extLst>
              <a:ext uri="{FF2B5EF4-FFF2-40B4-BE49-F238E27FC236}">
                <a16:creationId xmlns:a16="http://schemas.microsoft.com/office/drawing/2014/main" id="{AA62F8C2-2B39-9633-CC5E-2F18F4D5A229}"/>
              </a:ext>
            </a:extLst>
          </p:cNvPr>
          <p:cNvGrpSpPr/>
          <p:nvPr/>
        </p:nvGrpSpPr>
        <p:grpSpPr>
          <a:xfrm>
            <a:off x="1403659" y="1462088"/>
            <a:ext cx="9384677" cy="3933823"/>
            <a:chOff x="598516" y="1646754"/>
            <a:chExt cx="9384677" cy="3933823"/>
          </a:xfrm>
        </p:grpSpPr>
        <p:sp>
          <p:nvSpPr>
            <p:cNvPr id="5" name="TextBox 4">
              <a:extLst>
                <a:ext uri="{FF2B5EF4-FFF2-40B4-BE49-F238E27FC236}">
                  <a16:creationId xmlns:a16="http://schemas.microsoft.com/office/drawing/2014/main" id="{A76192FD-8A48-45BB-2804-ACC8E4E19255}"/>
                </a:ext>
              </a:extLst>
            </p:cNvPr>
            <p:cNvSpPr txBox="1"/>
            <p:nvPr/>
          </p:nvSpPr>
          <p:spPr>
            <a:xfrm>
              <a:off x="598516" y="2445545"/>
              <a:ext cx="1029064"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STRATIFY</a:t>
              </a:r>
            </a:p>
          </p:txBody>
        </p:sp>
        <p:sp>
          <p:nvSpPr>
            <p:cNvPr id="6" name="TextBox 5">
              <a:extLst>
                <a:ext uri="{FF2B5EF4-FFF2-40B4-BE49-F238E27FC236}">
                  <a16:creationId xmlns:a16="http://schemas.microsoft.com/office/drawing/2014/main" id="{7E630981-2611-149B-BFCF-64DE79241E4A}"/>
                </a:ext>
              </a:extLst>
            </p:cNvPr>
            <p:cNvSpPr txBox="1"/>
            <p:nvPr/>
          </p:nvSpPr>
          <p:spPr>
            <a:xfrm>
              <a:off x="598516" y="4412455"/>
              <a:ext cx="769121"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ESTRA</a:t>
              </a:r>
            </a:p>
          </p:txBody>
        </p:sp>
        <p:pic>
          <p:nvPicPr>
            <p:cNvPr id="3" name="Picture 2">
              <a:extLst>
                <a:ext uri="{FF2B5EF4-FFF2-40B4-BE49-F238E27FC236}">
                  <a16:creationId xmlns:a16="http://schemas.microsoft.com/office/drawing/2014/main" id="{BE84D2BB-B5B3-5F88-9025-32F189BE9A24}"/>
                </a:ext>
              </a:extLst>
            </p:cNvPr>
            <p:cNvPicPr>
              <a:picLocks noChangeAspect="1"/>
            </p:cNvPicPr>
            <p:nvPr/>
          </p:nvPicPr>
          <p:blipFill rotWithShape="1">
            <a:blip r:embed="rId2">
              <a:extLst>
                <a:ext uri="{28A0092B-C50C-407E-A947-70E740481C1C}">
                  <a14:useLocalDpi xmlns:a14="http://schemas.microsoft.com/office/drawing/2010/main" val="0"/>
                </a:ext>
              </a:extLst>
            </a:blip>
            <a:srcRect t="12191" b="18239"/>
            <a:stretch/>
          </p:blipFill>
          <p:spPr bwMode="auto">
            <a:xfrm>
              <a:off x="2207593" y="1646754"/>
              <a:ext cx="7775600" cy="1966912"/>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C99839B4-BE6E-973E-793C-C7A23233F5A4}"/>
                </a:ext>
              </a:extLst>
            </p:cNvPr>
            <p:cNvPicPr>
              <a:picLocks noChangeAspect="1"/>
            </p:cNvPicPr>
            <p:nvPr/>
          </p:nvPicPr>
          <p:blipFill rotWithShape="1">
            <a:blip r:embed="rId3">
              <a:extLst>
                <a:ext uri="{28A0092B-C50C-407E-A947-70E740481C1C}">
                  <a14:useLocalDpi xmlns:a14="http://schemas.microsoft.com/office/drawing/2010/main" val="0"/>
                </a:ext>
              </a:extLst>
            </a:blip>
            <a:srcRect t="12907" b="17513"/>
            <a:stretch/>
          </p:blipFill>
          <p:spPr bwMode="auto">
            <a:xfrm>
              <a:off x="2208808" y="3613666"/>
              <a:ext cx="7774385" cy="1966911"/>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189660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28E9C-EADA-8D16-AF77-BB57C90DA12F}"/>
              </a:ext>
            </a:extLst>
          </p:cNvPr>
          <p:cNvSpPr>
            <a:spLocks noGrp="1"/>
          </p:cNvSpPr>
          <p:nvPr>
            <p:ph type="title"/>
          </p:nvPr>
        </p:nvSpPr>
        <p:spPr>
          <a:xfrm>
            <a:off x="838198" y="0"/>
            <a:ext cx="10515600" cy="1325563"/>
          </a:xfrm>
        </p:spPr>
        <p:txBody>
          <a:bodyPr>
            <a:normAutofit/>
          </a:bodyPr>
          <a:lstStyle/>
          <a:p>
            <a:r>
              <a:rPr lang="en-GB" sz="2800" b="1" dirty="0">
                <a:latin typeface="Calibri" panose="020F0502020204030204" pitchFamily="34" charset="0"/>
                <a:cs typeface="Calibri" panose="020F0502020204030204" pitchFamily="34" charset="0"/>
              </a:rPr>
              <a:t>For sex effect on the overall methylation signals</a:t>
            </a:r>
            <a:br>
              <a:rPr lang="en-GB" sz="28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Samples are coloured by sex</a:t>
            </a:r>
            <a:endParaRPr lang="en-GB" sz="2800" dirty="0">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AA62F8C2-2B39-9633-CC5E-2F18F4D5A229}"/>
              </a:ext>
            </a:extLst>
          </p:cNvPr>
          <p:cNvGrpSpPr/>
          <p:nvPr/>
        </p:nvGrpSpPr>
        <p:grpSpPr>
          <a:xfrm>
            <a:off x="506048" y="1871941"/>
            <a:ext cx="1401281" cy="1741724"/>
            <a:chOff x="-438795" y="2056607"/>
            <a:chExt cx="1401281" cy="1741724"/>
          </a:xfrm>
        </p:grpSpPr>
        <p:sp>
          <p:nvSpPr>
            <p:cNvPr id="5" name="TextBox 4">
              <a:extLst>
                <a:ext uri="{FF2B5EF4-FFF2-40B4-BE49-F238E27FC236}">
                  <a16:creationId xmlns:a16="http://schemas.microsoft.com/office/drawing/2014/main" id="{A76192FD-8A48-45BB-2804-ACC8E4E19255}"/>
                </a:ext>
              </a:extLst>
            </p:cNvPr>
            <p:cNvSpPr txBox="1"/>
            <p:nvPr/>
          </p:nvSpPr>
          <p:spPr>
            <a:xfrm>
              <a:off x="-438795" y="2056607"/>
              <a:ext cx="1401281"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IMAGEN FU2</a:t>
              </a:r>
            </a:p>
          </p:txBody>
        </p:sp>
        <p:sp>
          <p:nvSpPr>
            <p:cNvPr id="6" name="TextBox 5">
              <a:extLst>
                <a:ext uri="{FF2B5EF4-FFF2-40B4-BE49-F238E27FC236}">
                  <a16:creationId xmlns:a16="http://schemas.microsoft.com/office/drawing/2014/main" id="{7E630981-2611-149B-BFCF-64DE79241E4A}"/>
                </a:ext>
              </a:extLst>
            </p:cNvPr>
            <p:cNvSpPr txBox="1"/>
            <p:nvPr/>
          </p:nvSpPr>
          <p:spPr>
            <a:xfrm>
              <a:off x="-438795" y="3428999"/>
              <a:ext cx="1401281"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IMAGEN FU3</a:t>
              </a:r>
            </a:p>
          </p:txBody>
        </p:sp>
      </p:grpSp>
      <p:pic>
        <p:nvPicPr>
          <p:cNvPr id="7" name="Picture 6">
            <a:extLst>
              <a:ext uri="{FF2B5EF4-FFF2-40B4-BE49-F238E27FC236}">
                <a16:creationId xmlns:a16="http://schemas.microsoft.com/office/drawing/2014/main" id="{4A94710D-9CA5-3872-1566-499C0B7048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277" b="14189"/>
          <a:stretch/>
        </p:blipFill>
        <p:spPr bwMode="auto">
          <a:xfrm>
            <a:off x="1968500" y="1462089"/>
            <a:ext cx="9711363" cy="1189037"/>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EEB1D477-6283-427E-81FA-62556BEC3AD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595" b="11839"/>
          <a:stretch/>
        </p:blipFill>
        <p:spPr bwMode="auto">
          <a:xfrm>
            <a:off x="1971726" y="2834481"/>
            <a:ext cx="9708137" cy="1189037"/>
          </a:xfrm>
          <a:prstGeom prst="rect">
            <a:avLst/>
          </a:prstGeom>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C6FEB420-C5E9-CEE1-076F-4C08231BB62E}"/>
              </a:ext>
            </a:extLst>
          </p:cNvPr>
          <p:cNvSpPr txBox="1"/>
          <p:nvPr/>
        </p:nvSpPr>
        <p:spPr>
          <a:xfrm>
            <a:off x="692156" y="4616725"/>
            <a:ext cx="1029064"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STRATIFY</a:t>
            </a:r>
          </a:p>
        </p:txBody>
      </p:sp>
      <p:pic>
        <p:nvPicPr>
          <p:cNvPr id="11" name="Picture 10">
            <a:extLst>
              <a:ext uri="{FF2B5EF4-FFF2-40B4-BE49-F238E27FC236}">
                <a16:creationId xmlns:a16="http://schemas.microsoft.com/office/drawing/2014/main" id="{6DAAFA83-75C2-AADD-13E7-0BA362A905D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1531" b="11851"/>
          <a:stretch/>
        </p:blipFill>
        <p:spPr bwMode="auto">
          <a:xfrm>
            <a:off x="1968500" y="4206874"/>
            <a:ext cx="9717452" cy="1191102"/>
          </a:xfrm>
          <a:prstGeom prst="rect">
            <a:avLst/>
          </a:prstGeom>
          <a:ln>
            <a:no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8424F5E4-96BB-428A-DDDB-95061EEBDA53}"/>
              </a:ext>
            </a:extLst>
          </p:cNvPr>
          <p:cNvSpPr txBox="1"/>
          <p:nvPr/>
        </p:nvSpPr>
        <p:spPr>
          <a:xfrm>
            <a:off x="2364050" y="5715000"/>
            <a:ext cx="8920262"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*Here again, some outliers were identified. They will be removed in the following QC steps.</a:t>
            </a:r>
          </a:p>
        </p:txBody>
      </p:sp>
      <p:sp>
        <p:nvSpPr>
          <p:cNvPr id="14" name="Oval 13">
            <a:extLst>
              <a:ext uri="{FF2B5EF4-FFF2-40B4-BE49-F238E27FC236}">
                <a16:creationId xmlns:a16="http://schemas.microsoft.com/office/drawing/2014/main" id="{49538444-53BE-3283-AABE-5CB629BD8055}"/>
              </a:ext>
            </a:extLst>
          </p:cNvPr>
          <p:cNvSpPr/>
          <p:nvPr/>
        </p:nvSpPr>
        <p:spPr>
          <a:xfrm>
            <a:off x="6465936" y="1568952"/>
            <a:ext cx="290464" cy="269459"/>
          </a:xfrm>
          <a:prstGeom prst="ellipse">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0070C0"/>
              </a:solidFill>
            </a:endParaRPr>
          </a:p>
        </p:txBody>
      </p:sp>
    </p:spTree>
    <p:extLst>
      <p:ext uri="{BB962C8B-B14F-4D97-AF65-F5344CB8AC3E}">
        <p14:creationId xmlns:p14="http://schemas.microsoft.com/office/powerpoint/2010/main" val="1322171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074D1-32C6-48B4-E802-25510F9FAF64}"/>
              </a:ext>
            </a:extLst>
          </p:cNvPr>
          <p:cNvSpPr>
            <a:spLocks noGrp="1"/>
          </p:cNvSpPr>
          <p:nvPr>
            <p:ph type="title"/>
          </p:nvPr>
        </p:nvSpPr>
        <p:spPr/>
        <p:txBody>
          <a:bodyPr>
            <a:normAutofit/>
          </a:bodyPr>
          <a:lstStyle/>
          <a:p>
            <a:r>
              <a:rPr lang="en-GB" sz="2800" b="1" dirty="0">
                <a:latin typeface="Calibri" panose="020F0502020204030204" pitchFamily="34" charset="0"/>
                <a:cs typeface="Calibri" panose="020F0502020204030204" pitchFamily="34" charset="0"/>
              </a:rPr>
              <a:t>Predicting sex using methylation data</a:t>
            </a:r>
          </a:p>
        </p:txBody>
      </p:sp>
      <p:pic>
        <p:nvPicPr>
          <p:cNvPr id="4" name="Picture 3">
            <a:extLst>
              <a:ext uri="{FF2B5EF4-FFF2-40B4-BE49-F238E27FC236}">
                <a16:creationId xmlns:a16="http://schemas.microsoft.com/office/drawing/2014/main" id="{09673A21-00E3-EC00-A499-A74EA7DDC6E3}"/>
              </a:ext>
            </a:extLst>
          </p:cNvPr>
          <p:cNvPicPr>
            <a:picLocks noChangeAspect="1"/>
          </p:cNvPicPr>
          <p:nvPr/>
        </p:nvPicPr>
        <p:blipFill rotWithShape="1">
          <a:blip r:embed="rId2">
            <a:extLst>
              <a:ext uri="{28A0092B-C50C-407E-A947-70E740481C1C}">
                <a14:useLocalDpi xmlns:a14="http://schemas.microsoft.com/office/drawing/2010/main" val="0"/>
              </a:ext>
            </a:extLst>
          </a:blip>
          <a:srcRect t="7326"/>
          <a:stretch/>
        </p:blipFill>
        <p:spPr bwMode="auto">
          <a:xfrm>
            <a:off x="838200" y="2060020"/>
            <a:ext cx="3817914" cy="3537585"/>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27477789-2307-21B1-6FAF-B851959DD9A0}"/>
              </a:ext>
            </a:extLst>
          </p:cNvPr>
          <p:cNvSpPr txBox="1"/>
          <p:nvPr/>
        </p:nvSpPr>
        <p:spPr>
          <a:xfrm>
            <a:off x="1987387" y="1704738"/>
            <a:ext cx="1401281"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IMAGEN FU2</a:t>
            </a:r>
          </a:p>
        </p:txBody>
      </p:sp>
      <p:sp>
        <p:nvSpPr>
          <p:cNvPr id="6" name="TextBox 5">
            <a:extLst>
              <a:ext uri="{FF2B5EF4-FFF2-40B4-BE49-F238E27FC236}">
                <a16:creationId xmlns:a16="http://schemas.microsoft.com/office/drawing/2014/main" id="{3EDC7B2C-E454-84D8-755D-7C5F122EA814}"/>
              </a:ext>
            </a:extLst>
          </p:cNvPr>
          <p:cNvSpPr txBox="1"/>
          <p:nvPr/>
        </p:nvSpPr>
        <p:spPr>
          <a:xfrm>
            <a:off x="7895377" y="1688625"/>
            <a:ext cx="1401281"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IMAGEN FU3</a:t>
            </a:r>
          </a:p>
        </p:txBody>
      </p:sp>
      <p:pic>
        <p:nvPicPr>
          <p:cNvPr id="7" name="Picture 6">
            <a:extLst>
              <a:ext uri="{FF2B5EF4-FFF2-40B4-BE49-F238E27FC236}">
                <a16:creationId xmlns:a16="http://schemas.microsoft.com/office/drawing/2014/main" id="{669D4767-69DB-91C0-0467-CC39EC8C3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7226" y="1875354"/>
            <a:ext cx="3537585" cy="3537585"/>
          </a:xfrm>
          <a:prstGeom prst="rect">
            <a:avLst/>
          </a:prstGeom>
        </p:spPr>
      </p:pic>
      <p:sp>
        <p:nvSpPr>
          <p:cNvPr id="9" name="TextBox 8">
            <a:extLst>
              <a:ext uri="{FF2B5EF4-FFF2-40B4-BE49-F238E27FC236}">
                <a16:creationId xmlns:a16="http://schemas.microsoft.com/office/drawing/2014/main" id="{68F248D9-B6B8-E53A-374D-0E9FBD383C32}"/>
              </a:ext>
            </a:extLst>
          </p:cNvPr>
          <p:cNvSpPr txBox="1"/>
          <p:nvPr/>
        </p:nvSpPr>
        <p:spPr>
          <a:xfrm>
            <a:off x="838200" y="5597605"/>
            <a:ext cx="3699657" cy="369332"/>
          </a:xfrm>
          <a:prstGeom prst="rect">
            <a:avLst/>
          </a:prstGeom>
          <a:noFill/>
        </p:spPr>
        <p:txBody>
          <a:bodyPr wrap="square">
            <a:spAutoFit/>
          </a:bodyPr>
          <a:lstStyle/>
          <a:p>
            <a:pPr marL="457200" indent="-457200">
              <a:buFont typeface="Arial" panose="020B0604020202020204" pitchFamily="34" charset="0"/>
              <a:buChar char="•"/>
            </a:pPr>
            <a:r>
              <a:rPr lang="en-US" sz="1800" kern="100" dirty="0">
                <a:effectLst/>
                <a:latin typeface="Calibri" panose="020F0502020204030204" pitchFamily="34" charset="0"/>
                <a:ea typeface="DengXian" panose="02010600030101010101" pitchFamily="2" charset="-122"/>
                <a:cs typeface="Calibri" panose="020F0502020204030204" pitchFamily="34" charset="0"/>
              </a:rPr>
              <a:t>19 participants were removed</a:t>
            </a:r>
            <a:endParaRPr lang="en-GB" sz="1800" kern="100" dirty="0">
              <a:effectLst/>
              <a:latin typeface="Calibri" panose="020F0502020204030204" pitchFamily="34" charset="0"/>
              <a:ea typeface="DengXian" panose="02010600030101010101" pitchFamily="2" charset="-122"/>
              <a:cs typeface="Calibri" panose="020F0502020204030204" pitchFamily="34" charset="0"/>
            </a:endParaRPr>
          </a:p>
        </p:txBody>
      </p:sp>
      <p:sp>
        <p:nvSpPr>
          <p:cNvPr id="10" name="TextBox 9">
            <a:extLst>
              <a:ext uri="{FF2B5EF4-FFF2-40B4-BE49-F238E27FC236}">
                <a16:creationId xmlns:a16="http://schemas.microsoft.com/office/drawing/2014/main" id="{3F2C16C3-87CD-C573-E9BD-7528CEC44993}"/>
              </a:ext>
            </a:extLst>
          </p:cNvPr>
          <p:cNvSpPr txBox="1"/>
          <p:nvPr/>
        </p:nvSpPr>
        <p:spPr>
          <a:xfrm>
            <a:off x="6827226" y="5595542"/>
            <a:ext cx="3951582" cy="369332"/>
          </a:xfrm>
          <a:prstGeom prst="rect">
            <a:avLst/>
          </a:prstGeom>
          <a:noFill/>
        </p:spPr>
        <p:txBody>
          <a:bodyPr wrap="square">
            <a:spAutoFit/>
          </a:bodyPr>
          <a:lstStyle/>
          <a:p>
            <a:pPr marL="457200" indent="-457200">
              <a:buFont typeface="Arial" panose="020B0604020202020204" pitchFamily="34" charset="0"/>
              <a:buChar char="•"/>
            </a:pPr>
            <a:r>
              <a:rPr lang="en-US" kern="100" dirty="0">
                <a:latin typeface="Calibri" panose="020F0502020204030204" pitchFamily="34" charset="0"/>
                <a:ea typeface="DengXian" panose="02010600030101010101" pitchFamily="2" charset="-122"/>
                <a:cs typeface="Calibri" panose="020F0502020204030204" pitchFamily="34" charset="0"/>
              </a:rPr>
              <a:t>9</a:t>
            </a:r>
            <a:r>
              <a:rPr lang="en-US" sz="1800" kern="100" dirty="0">
                <a:effectLst/>
                <a:latin typeface="Calibri" panose="020F0502020204030204" pitchFamily="34" charset="0"/>
                <a:ea typeface="DengXian" panose="02010600030101010101" pitchFamily="2" charset="-122"/>
                <a:cs typeface="Calibri" panose="020F0502020204030204" pitchFamily="34" charset="0"/>
              </a:rPr>
              <a:t> participants were removed</a:t>
            </a:r>
            <a:endParaRPr lang="en-GB" sz="1800" kern="100" dirty="0">
              <a:effectLst/>
              <a:latin typeface="Calibri" panose="020F0502020204030204" pitchFamily="34" charset="0"/>
              <a:ea typeface="DengXian" panose="02010600030101010101" pitchFamily="2" charset="-122"/>
              <a:cs typeface="Calibri" panose="020F0502020204030204" pitchFamily="34" charset="0"/>
            </a:endParaRPr>
          </a:p>
        </p:txBody>
      </p:sp>
    </p:spTree>
    <p:extLst>
      <p:ext uri="{BB962C8B-B14F-4D97-AF65-F5344CB8AC3E}">
        <p14:creationId xmlns:p14="http://schemas.microsoft.com/office/powerpoint/2010/main" val="2848169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074D1-32C6-48B4-E802-25510F9FAF64}"/>
              </a:ext>
            </a:extLst>
          </p:cNvPr>
          <p:cNvSpPr>
            <a:spLocks noGrp="1"/>
          </p:cNvSpPr>
          <p:nvPr>
            <p:ph type="title"/>
          </p:nvPr>
        </p:nvSpPr>
        <p:spPr/>
        <p:txBody>
          <a:bodyPr>
            <a:normAutofit/>
          </a:bodyPr>
          <a:lstStyle/>
          <a:p>
            <a:r>
              <a:rPr lang="en-GB" sz="2800" b="1" dirty="0">
                <a:latin typeface="Calibri" panose="020F0502020204030204" pitchFamily="34" charset="0"/>
                <a:cs typeface="Calibri" panose="020F0502020204030204" pitchFamily="34" charset="0"/>
              </a:rPr>
              <a:t>Predicting sex using methylation data</a:t>
            </a:r>
          </a:p>
        </p:txBody>
      </p:sp>
      <p:sp>
        <p:nvSpPr>
          <p:cNvPr id="5" name="TextBox 4">
            <a:extLst>
              <a:ext uri="{FF2B5EF4-FFF2-40B4-BE49-F238E27FC236}">
                <a16:creationId xmlns:a16="http://schemas.microsoft.com/office/drawing/2014/main" id="{27477789-2307-21B1-6FAF-B851959DD9A0}"/>
              </a:ext>
            </a:extLst>
          </p:cNvPr>
          <p:cNvSpPr txBox="1"/>
          <p:nvPr/>
        </p:nvSpPr>
        <p:spPr>
          <a:xfrm>
            <a:off x="2173496" y="1690688"/>
            <a:ext cx="1029064"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STRATIFY</a:t>
            </a:r>
          </a:p>
        </p:txBody>
      </p:sp>
      <p:sp>
        <p:nvSpPr>
          <p:cNvPr id="9" name="TextBox 8">
            <a:extLst>
              <a:ext uri="{FF2B5EF4-FFF2-40B4-BE49-F238E27FC236}">
                <a16:creationId xmlns:a16="http://schemas.microsoft.com/office/drawing/2014/main" id="{68F248D9-B6B8-E53A-374D-0E9FBD383C32}"/>
              </a:ext>
            </a:extLst>
          </p:cNvPr>
          <p:cNvSpPr txBox="1"/>
          <p:nvPr/>
        </p:nvSpPr>
        <p:spPr>
          <a:xfrm>
            <a:off x="838200" y="5597605"/>
            <a:ext cx="3699657" cy="369332"/>
          </a:xfrm>
          <a:prstGeom prst="rect">
            <a:avLst/>
          </a:prstGeom>
          <a:noFill/>
        </p:spPr>
        <p:txBody>
          <a:bodyPr wrap="square">
            <a:spAutoFit/>
          </a:bodyPr>
          <a:lstStyle/>
          <a:p>
            <a:pPr marL="457200" indent="-457200">
              <a:buFont typeface="Arial" panose="020B0604020202020204" pitchFamily="34" charset="0"/>
              <a:buChar char="•"/>
            </a:pPr>
            <a:r>
              <a:rPr lang="en-US" kern="100" dirty="0">
                <a:latin typeface="Calibri" panose="020F0502020204030204" pitchFamily="34" charset="0"/>
                <a:ea typeface="DengXian" panose="02010600030101010101" pitchFamily="2" charset="-122"/>
                <a:cs typeface="Calibri" panose="020F0502020204030204" pitchFamily="34" charset="0"/>
              </a:rPr>
              <a:t>6</a:t>
            </a:r>
            <a:r>
              <a:rPr lang="en-US" sz="1800" kern="100" dirty="0">
                <a:effectLst/>
                <a:latin typeface="Calibri" panose="020F0502020204030204" pitchFamily="34" charset="0"/>
                <a:ea typeface="DengXian" panose="02010600030101010101" pitchFamily="2" charset="-122"/>
                <a:cs typeface="Calibri" panose="020F0502020204030204" pitchFamily="34" charset="0"/>
              </a:rPr>
              <a:t> participants were removed</a:t>
            </a:r>
            <a:endParaRPr lang="en-GB" sz="1800" kern="100" dirty="0">
              <a:effectLst/>
              <a:latin typeface="Calibri" panose="020F0502020204030204" pitchFamily="34" charset="0"/>
              <a:ea typeface="DengXian" panose="02010600030101010101" pitchFamily="2" charset="-122"/>
              <a:cs typeface="Calibri" panose="020F0502020204030204" pitchFamily="34" charset="0"/>
            </a:endParaRPr>
          </a:p>
        </p:txBody>
      </p:sp>
      <p:pic>
        <p:nvPicPr>
          <p:cNvPr id="3" name="Picture 2">
            <a:extLst>
              <a:ext uri="{FF2B5EF4-FFF2-40B4-BE49-F238E27FC236}">
                <a16:creationId xmlns:a16="http://schemas.microsoft.com/office/drawing/2014/main" id="{760BDA1B-B4C2-CB08-EE73-2860305E1B8B}"/>
              </a:ext>
            </a:extLst>
          </p:cNvPr>
          <p:cNvPicPr>
            <a:picLocks noChangeAspect="1"/>
          </p:cNvPicPr>
          <p:nvPr/>
        </p:nvPicPr>
        <p:blipFill rotWithShape="1">
          <a:blip r:embed="rId2">
            <a:extLst>
              <a:ext uri="{28A0092B-C50C-407E-A947-70E740481C1C}">
                <a14:useLocalDpi xmlns:a14="http://schemas.microsoft.com/office/drawing/2010/main" val="0"/>
              </a:ext>
            </a:extLst>
          </a:blip>
          <a:srcRect t="1672"/>
          <a:stretch/>
        </p:blipFill>
        <p:spPr bwMode="auto">
          <a:xfrm>
            <a:off x="838200" y="2058805"/>
            <a:ext cx="3597780" cy="3538800"/>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0735641B-A0C7-C829-EDF3-64C2C5FFFC8D}"/>
              </a:ext>
            </a:extLst>
          </p:cNvPr>
          <p:cNvSpPr txBox="1"/>
          <p:nvPr/>
        </p:nvSpPr>
        <p:spPr>
          <a:xfrm>
            <a:off x="6096000" y="2092921"/>
            <a:ext cx="4826000" cy="64633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Calibri" panose="020F0502020204030204" pitchFamily="34" charset="0"/>
                <a:cs typeface="Calibri" panose="020F0502020204030204" pitchFamily="34" charset="0"/>
              </a:rPr>
              <a:t>All participants from ESTRA cohorts were predicted as females</a:t>
            </a:r>
          </a:p>
        </p:txBody>
      </p:sp>
      <p:sp>
        <p:nvSpPr>
          <p:cNvPr id="11" name="TextBox 10">
            <a:extLst>
              <a:ext uri="{FF2B5EF4-FFF2-40B4-BE49-F238E27FC236}">
                <a16:creationId xmlns:a16="http://schemas.microsoft.com/office/drawing/2014/main" id="{9219B032-321E-1C63-601E-779088D7B7E5}"/>
              </a:ext>
            </a:extLst>
          </p:cNvPr>
          <p:cNvSpPr txBox="1"/>
          <p:nvPr/>
        </p:nvSpPr>
        <p:spPr>
          <a:xfrm>
            <a:off x="6096000" y="1690688"/>
            <a:ext cx="769121"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ESTRA</a:t>
            </a:r>
          </a:p>
        </p:txBody>
      </p:sp>
    </p:spTree>
    <p:extLst>
      <p:ext uri="{BB962C8B-B14F-4D97-AF65-F5344CB8AC3E}">
        <p14:creationId xmlns:p14="http://schemas.microsoft.com/office/powerpoint/2010/main" val="1976948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074D1-32C6-48B4-E802-25510F9FAF64}"/>
              </a:ext>
            </a:extLst>
          </p:cNvPr>
          <p:cNvSpPr>
            <a:spLocks noGrp="1"/>
          </p:cNvSpPr>
          <p:nvPr>
            <p:ph type="title"/>
          </p:nvPr>
        </p:nvSpPr>
        <p:spPr/>
        <p:txBody>
          <a:bodyPr>
            <a:normAutofit/>
          </a:bodyPr>
          <a:lstStyle/>
          <a:p>
            <a:r>
              <a:rPr lang="en-GB" sz="2800" b="1" dirty="0">
                <a:latin typeface="Calibri" panose="020F0502020204030204" pitchFamily="34" charset="0"/>
                <a:cs typeface="Calibri" panose="020F0502020204030204" pitchFamily="34" charset="0"/>
              </a:rPr>
              <a:t>PCA distribution</a:t>
            </a:r>
          </a:p>
        </p:txBody>
      </p:sp>
      <p:pic>
        <p:nvPicPr>
          <p:cNvPr id="4" name="Picture 3">
            <a:extLst>
              <a:ext uri="{FF2B5EF4-FFF2-40B4-BE49-F238E27FC236}">
                <a16:creationId xmlns:a16="http://schemas.microsoft.com/office/drawing/2014/main" id="{076B2AF9-60A9-91A2-9362-F5A398A33D9D}"/>
              </a:ext>
            </a:extLst>
          </p:cNvPr>
          <p:cNvPicPr>
            <a:picLocks noChangeAspect="1"/>
          </p:cNvPicPr>
          <p:nvPr/>
        </p:nvPicPr>
        <p:blipFill rotWithShape="1">
          <a:blip r:embed="rId2">
            <a:extLst>
              <a:ext uri="{28A0092B-C50C-407E-A947-70E740481C1C}">
                <a14:useLocalDpi xmlns:a14="http://schemas.microsoft.com/office/drawing/2010/main" val="0"/>
              </a:ext>
            </a:extLst>
          </a:blip>
          <a:srcRect t="9225"/>
          <a:stretch/>
        </p:blipFill>
        <p:spPr bwMode="auto">
          <a:xfrm>
            <a:off x="113102" y="2091493"/>
            <a:ext cx="2851475" cy="258818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516BE210-3E0A-B516-E980-D8F4F439A782}"/>
              </a:ext>
            </a:extLst>
          </p:cNvPr>
          <p:cNvSpPr txBox="1"/>
          <p:nvPr/>
        </p:nvSpPr>
        <p:spPr>
          <a:xfrm>
            <a:off x="838200" y="1690688"/>
            <a:ext cx="1401281"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IMAGEN FU2</a:t>
            </a:r>
          </a:p>
        </p:txBody>
      </p:sp>
      <p:sp>
        <p:nvSpPr>
          <p:cNvPr id="6" name="TextBox 5">
            <a:extLst>
              <a:ext uri="{FF2B5EF4-FFF2-40B4-BE49-F238E27FC236}">
                <a16:creationId xmlns:a16="http://schemas.microsoft.com/office/drawing/2014/main" id="{BE072719-57F2-068D-F10C-8B9BF0DBDB92}"/>
              </a:ext>
            </a:extLst>
          </p:cNvPr>
          <p:cNvSpPr txBox="1"/>
          <p:nvPr/>
        </p:nvSpPr>
        <p:spPr>
          <a:xfrm>
            <a:off x="3829648" y="1690688"/>
            <a:ext cx="1401281"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IMAGEN FU3</a:t>
            </a:r>
          </a:p>
        </p:txBody>
      </p:sp>
      <p:pic>
        <p:nvPicPr>
          <p:cNvPr id="7" name="Picture 6">
            <a:extLst>
              <a:ext uri="{FF2B5EF4-FFF2-40B4-BE49-F238E27FC236}">
                <a16:creationId xmlns:a16="http://schemas.microsoft.com/office/drawing/2014/main" id="{A1D06755-FD93-8704-4EAB-D5D307AFEE6A}"/>
              </a:ext>
            </a:extLst>
          </p:cNvPr>
          <p:cNvPicPr>
            <a:picLocks noChangeAspect="1"/>
          </p:cNvPicPr>
          <p:nvPr/>
        </p:nvPicPr>
        <p:blipFill rotWithShape="1">
          <a:blip r:embed="rId3">
            <a:extLst>
              <a:ext uri="{28A0092B-C50C-407E-A947-70E740481C1C}">
                <a14:useLocalDpi xmlns:a14="http://schemas.microsoft.com/office/drawing/2010/main" val="0"/>
              </a:ext>
            </a:extLst>
          </a:blip>
          <a:srcRect t="9225"/>
          <a:stretch/>
        </p:blipFill>
        <p:spPr bwMode="auto">
          <a:xfrm>
            <a:off x="3104550" y="2060020"/>
            <a:ext cx="2851475" cy="2588180"/>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86ABCBCE-D7E5-9919-3FDB-706947B0EAC9}"/>
              </a:ext>
            </a:extLst>
          </p:cNvPr>
          <p:cNvSpPr txBox="1"/>
          <p:nvPr/>
        </p:nvSpPr>
        <p:spPr>
          <a:xfrm>
            <a:off x="6970802" y="1690688"/>
            <a:ext cx="1029064"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STRATIFY</a:t>
            </a:r>
          </a:p>
        </p:txBody>
      </p:sp>
      <p:pic>
        <p:nvPicPr>
          <p:cNvPr id="9" name="Picture 8">
            <a:extLst>
              <a:ext uri="{FF2B5EF4-FFF2-40B4-BE49-F238E27FC236}">
                <a16:creationId xmlns:a16="http://schemas.microsoft.com/office/drawing/2014/main" id="{DAEACB51-3AE8-AD79-5194-9FC9ED249416}"/>
              </a:ext>
            </a:extLst>
          </p:cNvPr>
          <p:cNvPicPr>
            <a:picLocks noChangeAspect="1"/>
          </p:cNvPicPr>
          <p:nvPr/>
        </p:nvPicPr>
        <p:blipFill rotWithShape="1">
          <a:blip r:embed="rId4">
            <a:extLst>
              <a:ext uri="{28A0092B-C50C-407E-A947-70E740481C1C}">
                <a14:useLocalDpi xmlns:a14="http://schemas.microsoft.com/office/drawing/2010/main" val="0"/>
              </a:ext>
            </a:extLst>
          </a:blip>
          <a:srcRect t="9224"/>
          <a:stretch/>
        </p:blipFill>
        <p:spPr bwMode="auto">
          <a:xfrm>
            <a:off x="6095998" y="2060020"/>
            <a:ext cx="2851320" cy="2588180"/>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D2F61EC7-A7F8-9E7B-38D2-A9D7910DF189}"/>
              </a:ext>
            </a:extLst>
          </p:cNvPr>
          <p:cNvPicPr>
            <a:picLocks noChangeAspect="1"/>
          </p:cNvPicPr>
          <p:nvPr/>
        </p:nvPicPr>
        <p:blipFill rotWithShape="1">
          <a:blip r:embed="rId5">
            <a:extLst>
              <a:ext uri="{28A0092B-C50C-407E-A947-70E740481C1C}">
                <a14:useLocalDpi xmlns:a14="http://schemas.microsoft.com/office/drawing/2010/main" val="0"/>
              </a:ext>
            </a:extLst>
          </a:blip>
          <a:srcRect t="9220"/>
          <a:stretch/>
        </p:blipFill>
        <p:spPr bwMode="auto">
          <a:xfrm>
            <a:off x="9087291" y="2091493"/>
            <a:ext cx="2851320" cy="2588180"/>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BECE50FC-63E3-32A2-09B3-616775E77277}"/>
              </a:ext>
            </a:extLst>
          </p:cNvPr>
          <p:cNvSpPr txBox="1"/>
          <p:nvPr/>
        </p:nvSpPr>
        <p:spPr>
          <a:xfrm>
            <a:off x="10101075" y="1706424"/>
            <a:ext cx="769121"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ESTRA</a:t>
            </a:r>
          </a:p>
        </p:txBody>
      </p:sp>
      <p:sp>
        <p:nvSpPr>
          <p:cNvPr id="12" name="TextBox 11">
            <a:extLst>
              <a:ext uri="{FF2B5EF4-FFF2-40B4-BE49-F238E27FC236}">
                <a16:creationId xmlns:a16="http://schemas.microsoft.com/office/drawing/2014/main" id="{83A556A5-C27B-61B9-5772-406F93928094}"/>
              </a:ext>
            </a:extLst>
          </p:cNvPr>
          <p:cNvSpPr txBox="1"/>
          <p:nvPr/>
        </p:nvSpPr>
        <p:spPr>
          <a:xfrm>
            <a:off x="1584951" y="5080478"/>
            <a:ext cx="8742147" cy="1200329"/>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Calibri" panose="020F0502020204030204" pitchFamily="34" charset="0"/>
                <a:cs typeface="Calibri" panose="020F0502020204030204" pitchFamily="34" charset="0"/>
              </a:rPr>
              <a:t>The screen plots indicated the variances explained by components extracted.</a:t>
            </a:r>
          </a:p>
          <a:p>
            <a:pPr marL="285750" indent="-285750">
              <a:buFont typeface="Arial" panose="020B0604020202020204" pitchFamily="34" charset="0"/>
              <a:buChar char="•"/>
            </a:pPr>
            <a:r>
              <a:rPr lang="en-GB" dirty="0">
                <a:latin typeface="Calibri" panose="020F0502020204030204" pitchFamily="34" charset="0"/>
                <a:cs typeface="Calibri" panose="020F0502020204030204" pitchFamily="34" charset="0"/>
              </a:rPr>
              <a:t>PCA was conducted with methylation signals of all probes on autosomes.</a:t>
            </a:r>
          </a:p>
          <a:p>
            <a:pPr marL="285750" indent="-285750">
              <a:buFont typeface="Arial" panose="020B0604020202020204" pitchFamily="34" charset="0"/>
              <a:buChar char="•"/>
            </a:pPr>
            <a:r>
              <a:rPr lang="en-GB" dirty="0">
                <a:latin typeface="Calibri" panose="020F0502020204030204" pitchFamily="34" charset="0"/>
                <a:cs typeface="Calibri" panose="020F0502020204030204" pitchFamily="34" charset="0"/>
              </a:rPr>
              <a:t>The first 4 PCs were selected for further analyses as control variables (also matched with IMAGEN BL data).</a:t>
            </a:r>
          </a:p>
        </p:txBody>
      </p:sp>
    </p:spTree>
    <p:extLst>
      <p:ext uri="{BB962C8B-B14F-4D97-AF65-F5344CB8AC3E}">
        <p14:creationId xmlns:p14="http://schemas.microsoft.com/office/powerpoint/2010/main" val="67435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A8640-CB40-1DCD-971C-8A8DE9DE037D}"/>
              </a:ext>
            </a:extLst>
          </p:cNvPr>
          <p:cNvSpPr>
            <a:spLocks noGrp="1"/>
          </p:cNvSpPr>
          <p:nvPr>
            <p:ph type="title"/>
          </p:nvPr>
        </p:nvSpPr>
        <p:spPr/>
        <p:txBody>
          <a:bodyPr>
            <a:normAutofit/>
          </a:bodyPr>
          <a:lstStyle/>
          <a:p>
            <a:r>
              <a:rPr lang="en-GB" sz="2800" b="1" dirty="0">
                <a:latin typeface="Calibri" panose="020F0502020204030204" pitchFamily="34" charset="0"/>
                <a:cs typeface="Calibri" panose="020F0502020204030204" pitchFamily="34" charset="0"/>
              </a:rPr>
              <a:t>Evaluating batch effect: sex</a:t>
            </a:r>
            <a:br>
              <a:rPr lang="en-GB" sz="28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Samples are coloured by sex</a:t>
            </a:r>
          </a:p>
        </p:txBody>
      </p:sp>
      <p:pic>
        <p:nvPicPr>
          <p:cNvPr id="4" name="Picture 3" descr="A screenshot of a graph&#10;&#10;Description automatically generated">
            <a:extLst>
              <a:ext uri="{FF2B5EF4-FFF2-40B4-BE49-F238E27FC236}">
                <a16:creationId xmlns:a16="http://schemas.microsoft.com/office/drawing/2014/main" id="{35E71A6B-D11F-099A-709C-BF3C6E6FD6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8476" y="2032870"/>
            <a:ext cx="2755900" cy="2765111"/>
          </a:xfrm>
          <a:prstGeom prst="rect">
            <a:avLst/>
          </a:prstGeom>
        </p:spPr>
      </p:pic>
      <p:sp>
        <p:nvSpPr>
          <p:cNvPr id="5" name="TextBox 4">
            <a:extLst>
              <a:ext uri="{FF2B5EF4-FFF2-40B4-BE49-F238E27FC236}">
                <a16:creationId xmlns:a16="http://schemas.microsoft.com/office/drawing/2014/main" id="{8D23C4DA-BC26-F9B1-0F81-453A8DEBBA2A}"/>
              </a:ext>
            </a:extLst>
          </p:cNvPr>
          <p:cNvSpPr txBox="1"/>
          <p:nvPr/>
        </p:nvSpPr>
        <p:spPr>
          <a:xfrm>
            <a:off x="2343150" y="1662188"/>
            <a:ext cx="1401281"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IMAGEN FU2</a:t>
            </a:r>
          </a:p>
        </p:txBody>
      </p:sp>
      <p:pic>
        <p:nvPicPr>
          <p:cNvPr id="7" name="Picture 6" descr="A group of graphs with text&#10;&#10;Description automatically generated">
            <a:extLst>
              <a:ext uri="{FF2B5EF4-FFF2-40B4-BE49-F238E27FC236}">
                <a16:creationId xmlns:a16="http://schemas.microsoft.com/office/drawing/2014/main" id="{8A4781F6-4670-6CA7-0C31-9EB841700C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5097" y="2032869"/>
            <a:ext cx="2760181" cy="2765111"/>
          </a:xfrm>
          <a:prstGeom prst="rect">
            <a:avLst/>
          </a:prstGeom>
        </p:spPr>
      </p:pic>
      <p:sp>
        <p:nvSpPr>
          <p:cNvPr id="8" name="TextBox 7">
            <a:extLst>
              <a:ext uri="{FF2B5EF4-FFF2-40B4-BE49-F238E27FC236}">
                <a16:creationId xmlns:a16="http://schemas.microsoft.com/office/drawing/2014/main" id="{0AE638DB-BFA3-0CBD-A967-5A10D8155B92}"/>
              </a:ext>
            </a:extLst>
          </p:cNvPr>
          <p:cNvSpPr txBox="1"/>
          <p:nvPr/>
        </p:nvSpPr>
        <p:spPr>
          <a:xfrm>
            <a:off x="8376594" y="1662944"/>
            <a:ext cx="1401281"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IMAGEN FU3</a:t>
            </a:r>
          </a:p>
        </p:txBody>
      </p:sp>
      <p:pic>
        <p:nvPicPr>
          <p:cNvPr id="9" name="Picture 8" descr="A screenshot of a graph&#10;&#10;Description automatically generated">
            <a:extLst>
              <a:ext uri="{FF2B5EF4-FFF2-40B4-BE49-F238E27FC236}">
                <a16:creationId xmlns:a16="http://schemas.microsoft.com/office/drawing/2014/main" id="{D554356B-42D3-675E-D42B-D8429767DE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7639" y="2032276"/>
            <a:ext cx="2760181" cy="2765704"/>
          </a:xfrm>
          <a:prstGeom prst="rect">
            <a:avLst/>
          </a:prstGeom>
        </p:spPr>
      </p:pic>
      <p:pic>
        <p:nvPicPr>
          <p:cNvPr id="10" name="Picture 9" descr="A group of graphs with text&#10;&#10;Description automatically generated with medium confidence">
            <a:extLst>
              <a:ext uri="{FF2B5EF4-FFF2-40B4-BE49-F238E27FC236}">
                <a16:creationId xmlns:a16="http://schemas.microsoft.com/office/drawing/2014/main" id="{9F377703-8C1F-FFD3-6B68-0ABF181A49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07820" y="2032276"/>
            <a:ext cx="2765704" cy="2765704"/>
          </a:xfrm>
          <a:prstGeom prst="rect">
            <a:avLst/>
          </a:prstGeom>
        </p:spPr>
      </p:pic>
      <p:sp>
        <p:nvSpPr>
          <p:cNvPr id="12" name="TextBox 11">
            <a:extLst>
              <a:ext uri="{FF2B5EF4-FFF2-40B4-BE49-F238E27FC236}">
                <a16:creationId xmlns:a16="http://schemas.microsoft.com/office/drawing/2014/main" id="{F9E56321-2C4D-C325-A5B0-4D0E9DF0B04A}"/>
              </a:ext>
            </a:extLst>
          </p:cNvPr>
          <p:cNvSpPr txBox="1"/>
          <p:nvPr/>
        </p:nvSpPr>
        <p:spPr>
          <a:xfrm>
            <a:off x="2142979" y="5139568"/>
            <a:ext cx="8409320" cy="369332"/>
          </a:xfrm>
          <a:prstGeom prst="rect">
            <a:avLst/>
          </a:prstGeom>
          <a:noFill/>
        </p:spPr>
        <p:txBody>
          <a:bodyPr wrap="square">
            <a:spAutoFit/>
          </a:bodyPr>
          <a:lstStyle/>
          <a:p>
            <a:pPr marL="457200" indent="-457200">
              <a:buFont typeface="Arial" panose="020B0604020202020204" pitchFamily="34" charset="0"/>
              <a:buChar char="•"/>
            </a:pPr>
            <a:r>
              <a:rPr lang="en-US" sz="1800" kern="100" dirty="0">
                <a:effectLst/>
                <a:latin typeface="Calibri" panose="020F0502020204030204" pitchFamily="34" charset="0"/>
                <a:ea typeface="DengXian" panose="02010600030101010101" pitchFamily="2" charset="-122"/>
                <a:cs typeface="Calibri" panose="020F0502020204030204" pitchFamily="34" charset="0"/>
              </a:rPr>
              <a:t>No significant effects of </a:t>
            </a:r>
            <a:r>
              <a:rPr lang="en-US" kern="100" dirty="0">
                <a:latin typeface="Calibri" panose="020F0502020204030204" pitchFamily="34" charset="0"/>
                <a:ea typeface="DengXian" panose="02010600030101010101" pitchFamily="2" charset="-122"/>
                <a:cs typeface="Calibri" panose="020F0502020204030204" pitchFamily="34" charset="0"/>
              </a:rPr>
              <a:t>sex</a:t>
            </a:r>
            <a:r>
              <a:rPr lang="en-US" sz="1800" kern="100" dirty="0">
                <a:effectLst/>
                <a:latin typeface="Calibri" panose="020F0502020204030204" pitchFamily="34" charset="0"/>
                <a:ea typeface="DengXian" panose="02010600030101010101" pitchFamily="2" charset="-122"/>
                <a:cs typeface="Calibri" panose="020F0502020204030204" pitchFamily="34" charset="0"/>
              </a:rPr>
              <a:t> on PCs of the methylation levels were found.</a:t>
            </a:r>
            <a:endParaRPr lang="en-GB" sz="1800" kern="100" dirty="0">
              <a:effectLst/>
              <a:latin typeface="Calibri" panose="020F0502020204030204" pitchFamily="34" charset="0"/>
              <a:ea typeface="DengXian" panose="02010600030101010101" pitchFamily="2" charset="-122"/>
              <a:cs typeface="Calibri" panose="020F0502020204030204" pitchFamily="34" charset="0"/>
            </a:endParaRPr>
          </a:p>
        </p:txBody>
      </p:sp>
    </p:spTree>
    <p:extLst>
      <p:ext uri="{BB962C8B-B14F-4D97-AF65-F5344CB8AC3E}">
        <p14:creationId xmlns:p14="http://schemas.microsoft.com/office/powerpoint/2010/main" val="3190431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A8640-CB40-1DCD-971C-8A8DE9DE037D}"/>
              </a:ext>
            </a:extLst>
          </p:cNvPr>
          <p:cNvSpPr>
            <a:spLocks noGrp="1"/>
          </p:cNvSpPr>
          <p:nvPr>
            <p:ph type="title"/>
          </p:nvPr>
        </p:nvSpPr>
        <p:spPr/>
        <p:txBody>
          <a:bodyPr>
            <a:normAutofit/>
          </a:bodyPr>
          <a:lstStyle/>
          <a:p>
            <a:r>
              <a:rPr lang="en-GB" sz="2800" b="1" dirty="0">
                <a:latin typeface="Calibri" panose="020F0502020204030204" pitchFamily="34" charset="0"/>
                <a:cs typeface="Calibri" panose="020F0502020204030204" pitchFamily="34" charset="0"/>
              </a:rPr>
              <a:t>Evaluating batch effect: sex</a:t>
            </a:r>
            <a:br>
              <a:rPr lang="en-GB" sz="2800" b="1"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Samples are coloured by sex</a:t>
            </a:r>
          </a:p>
        </p:txBody>
      </p:sp>
      <p:sp>
        <p:nvSpPr>
          <p:cNvPr id="5" name="TextBox 4">
            <a:extLst>
              <a:ext uri="{FF2B5EF4-FFF2-40B4-BE49-F238E27FC236}">
                <a16:creationId xmlns:a16="http://schemas.microsoft.com/office/drawing/2014/main" id="{8D23C4DA-BC26-F9B1-0F81-453A8DEBBA2A}"/>
              </a:ext>
            </a:extLst>
          </p:cNvPr>
          <p:cNvSpPr txBox="1"/>
          <p:nvPr/>
        </p:nvSpPr>
        <p:spPr>
          <a:xfrm>
            <a:off x="2343150" y="1662188"/>
            <a:ext cx="1029064"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STRATIFY</a:t>
            </a:r>
          </a:p>
        </p:txBody>
      </p:sp>
      <p:sp>
        <p:nvSpPr>
          <p:cNvPr id="12" name="TextBox 11">
            <a:extLst>
              <a:ext uri="{FF2B5EF4-FFF2-40B4-BE49-F238E27FC236}">
                <a16:creationId xmlns:a16="http://schemas.microsoft.com/office/drawing/2014/main" id="{F9E56321-2C4D-C325-A5B0-4D0E9DF0B04A}"/>
              </a:ext>
            </a:extLst>
          </p:cNvPr>
          <p:cNvSpPr txBox="1"/>
          <p:nvPr/>
        </p:nvSpPr>
        <p:spPr>
          <a:xfrm>
            <a:off x="2142979" y="5139568"/>
            <a:ext cx="8409320" cy="369332"/>
          </a:xfrm>
          <a:prstGeom prst="rect">
            <a:avLst/>
          </a:prstGeom>
          <a:noFill/>
        </p:spPr>
        <p:txBody>
          <a:bodyPr wrap="square">
            <a:spAutoFit/>
          </a:bodyPr>
          <a:lstStyle/>
          <a:p>
            <a:pPr marL="457200" indent="-457200">
              <a:buFont typeface="Arial" panose="020B0604020202020204" pitchFamily="34" charset="0"/>
              <a:buChar char="•"/>
            </a:pPr>
            <a:r>
              <a:rPr lang="en-US" sz="1800" kern="100" dirty="0">
                <a:effectLst/>
                <a:latin typeface="Calibri" panose="020F0502020204030204" pitchFamily="34" charset="0"/>
                <a:ea typeface="DengXian" panose="02010600030101010101" pitchFamily="2" charset="-122"/>
                <a:cs typeface="Calibri" panose="020F0502020204030204" pitchFamily="34" charset="0"/>
              </a:rPr>
              <a:t>No significant effects of sex on PCs of the methylation levels were found.</a:t>
            </a:r>
            <a:endParaRPr lang="en-GB" sz="1800" kern="100" dirty="0">
              <a:effectLst/>
              <a:latin typeface="Calibri" panose="020F0502020204030204" pitchFamily="34" charset="0"/>
              <a:ea typeface="DengXian" panose="02010600030101010101" pitchFamily="2" charset="-122"/>
              <a:cs typeface="Calibri" panose="020F0502020204030204" pitchFamily="34" charset="0"/>
            </a:endParaRPr>
          </a:p>
        </p:txBody>
      </p:sp>
      <p:pic>
        <p:nvPicPr>
          <p:cNvPr id="3" name="Picture 2">
            <a:extLst>
              <a:ext uri="{FF2B5EF4-FFF2-40B4-BE49-F238E27FC236}">
                <a16:creationId xmlns:a16="http://schemas.microsoft.com/office/drawing/2014/main" id="{332A7C38-022D-EF4A-12FC-F4B6C2078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8637" y="2031520"/>
            <a:ext cx="2766460" cy="2766460"/>
          </a:xfrm>
          <a:prstGeom prst="rect">
            <a:avLst/>
          </a:prstGeom>
        </p:spPr>
      </p:pic>
      <p:pic>
        <p:nvPicPr>
          <p:cNvPr id="6" name="Picture 5" descr="A group of graphs with numbers and symbols&#10;&#10;Description automatically generated with medium confidence">
            <a:extLst>
              <a:ext uri="{FF2B5EF4-FFF2-40B4-BE49-F238E27FC236}">
                <a16:creationId xmlns:a16="http://schemas.microsoft.com/office/drawing/2014/main" id="{CB4FFD49-4CFE-5F16-6B2A-639391FB7E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5097" y="1936035"/>
            <a:ext cx="2851785" cy="2861945"/>
          </a:xfrm>
          <a:prstGeom prst="rect">
            <a:avLst/>
          </a:prstGeom>
        </p:spPr>
      </p:pic>
    </p:spTree>
    <p:extLst>
      <p:ext uri="{BB962C8B-B14F-4D97-AF65-F5344CB8AC3E}">
        <p14:creationId xmlns:p14="http://schemas.microsoft.com/office/powerpoint/2010/main" val="4112486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4684</TotalTime>
  <Words>685</Words>
  <Application>Microsoft Macintosh PowerPoint</Application>
  <PresentationFormat>Widescreen</PresentationFormat>
  <Paragraphs>112</Paragraphs>
  <Slides>19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Aptos</vt:lpstr>
      <vt:lpstr>Aptos Display</vt:lpstr>
      <vt:lpstr>Arial</vt:lpstr>
      <vt:lpstr>Calibri</vt:lpstr>
      <vt:lpstr>Office Theme</vt:lpstr>
      <vt:lpstr>Methylation QC reports for IMAGEN FU2, IMAGEN FU3, STRATIFY and ESTRA cohorts</vt:lpstr>
      <vt:lpstr>Overall methylation signals</vt:lpstr>
      <vt:lpstr>Overall methylation signals</vt:lpstr>
      <vt:lpstr>For sex effect on the overall methylation signals Samples are coloured by sex</vt:lpstr>
      <vt:lpstr>Predicting sex using methylation data</vt:lpstr>
      <vt:lpstr>Predicting sex using methylation data</vt:lpstr>
      <vt:lpstr>PCA distribution</vt:lpstr>
      <vt:lpstr>Evaluating batch effect: sex Samples are coloured by sex</vt:lpstr>
      <vt:lpstr>Evaluating batch effect: sex Samples are coloured by sex</vt:lpstr>
      <vt:lpstr>Evaluating batch effect: recruitment sites Samples are coloured by recruitment sites</vt:lpstr>
      <vt:lpstr>Evaluating batch effect: recruitment sites Samples are coloured by recruitment sites</vt:lpstr>
      <vt:lpstr>Evaluating batch effect: slides (barcodes of the plate) Samples are coloured by slides</vt:lpstr>
      <vt:lpstr>Evaluating batch effect: slides (barcodes of the plate) Samples are coloured by slides</vt:lpstr>
      <vt:lpstr>Evaluating batch effect: location (locations on the array) Samples are coloured by locations</vt:lpstr>
      <vt:lpstr>Evaluating batch effect: location (locations on the array) Samples are coloured by locations</vt:lpstr>
      <vt:lpstr>Estimated cell proportion Note that FlowSorted.Blood.EPIC package (compared to the legacy FlowSorted.Blood.450k package) uses Neutrophils instead of Granulocytes. When using the newer EPIC microarray minfi estimates of cell type composition using the FlowSorted.Blood.450k package are less precise compared to actual cell counts (doi:10.1186/s13059-018-1448-7.)</vt:lpstr>
      <vt:lpstr>Estimated cell proportion</vt:lpstr>
      <vt:lpstr>PCA distribution of cell proportion</vt:lpstr>
      <vt:lpstr>Notes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Yu Xinyang</dc:creator>
  <cp:lastModifiedBy>Xinyang Yu</cp:lastModifiedBy>
  <cp:revision>20</cp:revision>
  <dcterms:created xsi:type="dcterms:W3CDTF">2024-06-05T15:18:38Z</dcterms:created>
  <dcterms:modified xsi:type="dcterms:W3CDTF">2024-06-10T14:18:35Z</dcterms:modified>
</cp:coreProperties>
</file>